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sldIdLst>
    <p:sldId id="346" r:id="rId2"/>
    <p:sldId id="266" r:id="rId3"/>
    <p:sldId id="1120" r:id="rId4"/>
    <p:sldId id="510" r:id="rId5"/>
    <p:sldId id="385" r:id="rId6"/>
    <p:sldId id="297" r:id="rId7"/>
    <p:sldId id="386" r:id="rId8"/>
    <p:sldId id="776" r:id="rId9"/>
    <p:sldId id="313" r:id="rId10"/>
    <p:sldId id="516" r:id="rId11"/>
    <p:sldId id="497" r:id="rId12"/>
    <p:sldId id="315" r:id="rId13"/>
    <p:sldId id="775" r:id="rId14"/>
    <p:sldId id="320" r:id="rId15"/>
    <p:sldId id="1119" r:id="rId16"/>
    <p:sldId id="482" r:id="rId17"/>
    <p:sldId id="486" r:id="rId18"/>
    <p:sldId id="306" r:id="rId19"/>
    <p:sldId id="272" r:id="rId20"/>
    <p:sldId id="347" r:id="rId21"/>
    <p:sldId id="289" r:id="rId22"/>
    <p:sldId id="288" r:id="rId23"/>
    <p:sldId id="1124" r:id="rId24"/>
    <p:sldId id="349" r:id="rId25"/>
    <p:sldId id="328" r:id="rId26"/>
    <p:sldId id="352" r:id="rId27"/>
    <p:sldId id="296" r:id="rId28"/>
    <p:sldId id="335" r:id="rId29"/>
    <p:sldId id="360" r:id="rId30"/>
    <p:sldId id="354" r:id="rId31"/>
    <p:sldId id="355" r:id="rId32"/>
    <p:sldId id="374" r:id="rId33"/>
    <p:sldId id="375" r:id="rId34"/>
  </p:sldIdLst>
  <p:sldSz cx="9144000" cy="6858000" type="screen4x3"/>
  <p:notesSz cx="6797675" cy="9928225"/>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a.ciganovic" initials="rc" lastIdx="39" clrIdx="0"/>
  <p:cmAuthor id="2" name="Milan Radosavljevic" initials="MR" lastIdx="1" clrIdx="1">
    <p:extLst>
      <p:ext uri="{19B8F6BF-5375-455C-9EA6-DF929625EA0E}">
        <p15:presenceInfo xmlns:p15="http://schemas.microsoft.com/office/powerpoint/2012/main" userId="S-1-5-21-2172440399-1058245684-2260685168-1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99"/>
    <a:srgbClr val="3366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65" autoAdjust="0"/>
    <p:restoredTop sz="85750" autoAdjust="0"/>
  </p:normalViewPr>
  <p:slideViewPr>
    <p:cSldViewPr>
      <p:cViewPr varScale="1">
        <p:scale>
          <a:sx n="74" d="100"/>
          <a:sy n="74" d="100"/>
        </p:scale>
        <p:origin x="1205" y="67"/>
      </p:cViewPr>
      <p:guideLst>
        <p:guide orient="horz" pos="2160"/>
        <p:guide pos="2880"/>
      </p:guideLst>
    </p:cSldViewPr>
  </p:slideViewPr>
  <p:outlineViewPr>
    <p:cViewPr>
      <p:scale>
        <a:sx n="33" d="100"/>
        <a:sy n="33" d="100"/>
      </p:scale>
      <p:origin x="0" y="2217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28T11:32:33.254" idx="34">
    <p:pos x="5664" y="14"/>
    <p:text>Posle svakog dela prezentacije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87C89A4-F87F-4821-8925-E49FF21AFDEE}"/>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5571" tIns="47786" rIns="95571" bIns="47786" numCol="1" anchor="t" anchorCtr="0" compatLnSpc="1">
            <a:prstTxWarp prst="textNoShape">
              <a:avLst/>
            </a:prstTxWarp>
          </a:bodyPr>
          <a:lstStyle>
            <a:lvl1pPr eaLnBrk="0" hangingPunct="0">
              <a:defRPr sz="1300">
                <a:latin typeface="Arial" charset="0"/>
              </a:defRPr>
            </a:lvl1pPr>
          </a:lstStyle>
          <a:p>
            <a:pPr>
              <a:defRPr/>
            </a:pPr>
            <a:endParaRPr lang="sr-Latn-CS"/>
          </a:p>
        </p:txBody>
      </p:sp>
      <p:sp>
        <p:nvSpPr>
          <p:cNvPr id="43011" name="Rectangle 3">
            <a:extLst>
              <a:ext uri="{FF2B5EF4-FFF2-40B4-BE49-F238E27FC236}">
                <a16:creationId xmlns:a16="http://schemas.microsoft.com/office/drawing/2014/main" id="{EE9683CC-0740-4A9C-81C2-554865ADC3B5}"/>
              </a:ext>
            </a:extLst>
          </p:cNvPr>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5571" tIns="47786" rIns="95571" bIns="47786" numCol="1" anchor="t" anchorCtr="0" compatLnSpc="1">
            <a:prstTxWarp prst="textNoShape">
              <a:avLst/>
            </a:prstTxWarp>
          </a:bodyPr>
          <a:lstStyle>
            <a:lvl1pPr algn="r" eaLnBrk="0" hangingPunct="0">
              <a:defRPr sz="1300">
                <a:latin typeface="Arial" charset="0"/>
              </a:defRPr>
            </a:lvl1pPr>
          </a:lstStyle>
          <a:p>
            <a:pPr>
              <a:defRPr/>
            </a:pPr>
            <a:fld id="{17284837-E41A-4779-B803-C50818C63654}" type="datetimeFigureOut">
              <a:rPr lang="sr-Latn-CS"/>
              <a:pPr>
                <a:defRPr/>
              </a:pPr>
              <a:t>12.10.2023.</a:t>
            </a:fld>
            <a:endParaRPr lang="sr-Latn-CS"/>
          </a:p>
        </p:txBody>
      </p:sp>
      <p:sp>
        <p:nvSpPr>
          <p:cNvPr id="8196" name="Rectangle 4">
            <a:extLst>
              <a:ext uri="{FF2B5EF4-FFF2-40B4-BE49-F238E27FC236}">
                <a16:creationId xmlns:a16="http://schemas.microsoft.com/office/drawing/2014/main" id="{4B4FBDB5-1B11-4AE7-84B7-D92073A0903D}"/>
              </a:ext>
            </a:extLst>
          </p:cNvPr>
          <p:cNvSpPr>
            <a:spLocks noGrp="1" noRot="1" noChangeAspect="1" noChangeArrowheads="1" noTextEdit="1"/>
          </p:cNvSpPr>
          <p:nvPr>
            <p:ph type="sldImg" idx="2"/>
          </p:nvPr>
        </p:nvSpPr>
        <p:spPr bwMode="auto">
          <a:xfrm>
            <a:off x="919163" y="746125"/>
            <a:ext cx="4959350"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31C7C823-1F1E-46A0-879E-6799ED21CD84}"/>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5571" tIns="47786" rIns="95571" bIns="47786" numCol="1" anchor="t" anchorCtr="0" compatLnSpc="1">
            <a:prstTxWarp prst="textNoShape">
              <a:avLst/>
            </a:prstTxWarp>
          </a:bodyPr>
          <a:lstStyle/>
          <a:p>
            <a:pPr lvl="0"/>
            <a:r>
              <a:rPr lang="sr-Latn-CS" noProof="0"/>
              <a:t>Click to edit Master text styles</a:t>
            </a:r>
          </a:p>
          <a:p>
            <a:pPr lvl="1"/>
            <a:r>
              <a:rPr lang="sr-Latn-CS" noProof="0"/>
              <a:t>Second level</a:t>
            </a:r>
          </a:p>
          <a:p>
            <a:pPr lvl="2"/>
            <a:r>
              <a:rPr lang="sr-Latn-CS" noProof="0"/>
              <a:t>Third level</a:t>
            </a:r>
          </a:p>
          <a:p>
            <a:pPr lvl="3"/>
            <a:r>
              <a:rPr lang="sr-Latn-CS" noProof="0"/>
              <a:t>Fourth level</a:t>
            </a:r>
          </a:p>
          <a:p>
            <a:pPr lvl="4"/>
            <a:r>
              <a:rPr lang="sr-Latn-CS" noProof="0"/>
              <a:t>Fifth level</a:t>
            </a:r>
          </a:p>
        </p:txBody>
      </p:sp>
      <p:sp>
        <p:nvSpPr>
          <p:cNvPr id="43014" name="Rectangle 6">
            <a:extLst>
              <a:ext uri="{FF2B5EF4-FFF2-40B4-BE49-F238E27FC236}">
                <a16:creationId xmlns:a16="http://schemas.microsoft.com/office/drawing/2014/main" id="{D433110A-9F87-494D-A9E3-2F1061311181}"/>
              </a:ext>
            </a:extLst>
          </p:cNvPr>
          <p:cNvSpPr>
            <a:spLocks noGrp="1" noChangeArrowheads="1"/>
          </p:cNvSpPr>
          <p:nvPr>
            <p:ph type="ftr" sz="quarter" idx="4"/>
          </p:nvPr>
        </p:nvSpPr>
        <p:spPr bwMode="auto">
          <a:xfrm>
            <a:off x="0" y="9431338"/>
            <a:ext cx="2946400" cy="495300"/>
          </a:xfrm>
          <a:prstGeom prst="rect">
            <a:avLst/>
          </a:prstGeom>
          <a:noFill/>
          <a:ln w="9525">
            <a:noFill/>
            <a:miter lim="800000"/>
            <a:headEnd/>
            <a:tailEnd/>
          </a:ln>
          <a:effectLst/>
        </p:spPr>
        <p:txBody>
          <a:bodyPr vert="horz" wrap="square" lIns="95571" tIns="47786" rIns="95571" bIns="47786" numCol="1" anchor="b" anchorCtr="0" compatLnSpc="1">
            <a:prstTxWarp prst="textNoShape">
              <a:avLst/>
            </a:prstTxWarp>
          </a:bodyPr>
          <a:lstStyle>
            <a:lvl1pPr eaLnBrk="0" hangingPunct="0">
              <a:defRPr sz="1300">
                <a:latin typeface="Arial" charset="0"/>
              </a:defRPr>
            </a:lvl1pPr>
          </a:lstStyle>
          <a:p>
            <a:pPr>
              <a:defRPr/>
            </a:pPr>
            <a:endParaRPr lang="sr-Latn-CS"/>
          </a:p>
        </p:txBody>
      </p:sp>
      <p:sp>
        <p:nvSpPr>
          <p:cNvPr id="43015" name="Rectangle 7">
            <a:extLst>
              <a:ext uri="{FF2B5EF4-FFF2-40B4-BE49-F238E27FC236}">
                <a16:creationId xmlns:a16="http://schemas.microsoft.com/office/drawing/2014/main" id="{1D6F13A9-B562-4545-99A2-D7691069B1EB}"/>
              </a:ext>
            </a:extLst>
          </p:cNvPr>
          <p:cNvSpPr>
            <a:spLocks noGrp="1" noChangeArrowheads="1"/>
          </p:cNvSpPr>
          <p:nvPr>
            <p:ph type="sldNum" sz="quarter" idx="5"/>
          </p:nvPr>
        </p:nvSpPr>
        <p:spPr bwMode="auto">
          <a:xfrm>
            <a:off x="3849688" y="9431338"/>
            <a:ext cx="2946400" cy="495300"/>
          </a:xfrm>
          <a:prstGeom prst="rect">
            <a:avLst/>
          </a:prstGeom>
          <a:noFill/>
          <a:ln w="9525">
            <a:noFill/>
            <a:miter lim="800000"/>
            <a:headEnd/>
            <a:tailEnd/>
          </a:ln>
          <a:effectLst/>
        </p:spPr>
        <p:txBody>
          <a:bodyPr vert="horz" wrap="square" lIns="95571" tIns="47786" rIns="95571" bIns="47786" numCol="1" anchor="b" anchorCtr="0" compatLnSpc="1">
            <a:prstTxWarp prst="textNoShape">
              <a:avLst/>
            </a:prstTxWarp>
          </a:bodyPr>
          <a:lstStyle>
            <a:lvl1pPr algn="r" eaLnBrk="0" hangingPunct="0">
              <a:defRPr sz="1300"/>
            </a:lvl1pPr>
          </a:lstStyle>
          <a:p>
            <a:pPr>
              <a:defRPr/>
            </a:pPr>
            <a:fld id="{4811436F-AA53-43CF-B987-9A087C0606D5}" type="slidenum">
              <a:rPr lang="sr-Latn-CS" altLang="sr-Latn-RS"/>
              <a:pPr>
                <a:defRPr/>
              </a:pPr>
              <a:t>‹#›</a:t>
            </a:fld>
            <a:endParaRPr lang="sr-Latn-CS" altLang="sr-Latn-R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752F4D7-4A2B-415F-BAFE-ABD3778B72E6}"/>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9F22218-4515-4FB0-821E-3CF9B45419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r-Latn-CS" altLang="sr-Latn-RS"/>
              <a:t>Priča je nadam se, jasna. Treba naglasiti  sopstveni prostor kreiran prema potrebama posla</a:t>
            </a:r>
          </a:p>
        </p:txBody>
      </p:sp>
      <p:sp>
        <p:nvSpPr>
          <p:cNvPr id="17412" name="Slide Number Placeholder 3">
            <a:extLst>
              <a:ext uri="{FF2B5EF4-FFF2-40B4-BE49-F238E27FC236}">
                <a16:creationId xmlns:a16="http://schemas.microsoft.com/office/drawing/2014/main" id="{A675BCDA-D4B2-4776-AC92-7770E50561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1ECE7-4032-48A7-ABAE-E23991677E30}" type="slidenum">
              <a:rPr kumimoji="0" lang="sr-Latn-CS" altLang="sr-Latn-R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sr-Latn-CS" altLang="sr-Latn-R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EB6D7272-DA82-44E3-991B-8B58A54906CF}"/>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AEF02F83-011B-47C5-9FB7-C7D7B36FF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r-Latn-CS" altLang="en-US" sz="1400">
                <a:solidFill>
                  <a:srgbClr val="003399"/>
                </a:solidFill>
                <a:cs typeface="Arial" panose="020B0604020202020204" pitchFamily="34" charset="0"/>
              </a:rPr>
              <a:t>Robustna i malo osetljiva keramička ćelija</a:t>
            </a:r>
            <a:r>
              <a:rPr lang="en-US" altLang="en-US" sz="1400">
                <a:solidFill>
                  <a:srgbClr val="003399"/>
                </a:solidFill>
                <a:cs typeface="Arial" panose="020B0604020202020204" pitchFamily="34" charset="0"/>
              </a:rPr>
              <a:t> </a:t>
            </a:r>
          </a:p>
          <a:p>
            <a:pPr marL="742950" lvl="1" indent="-285750" eaLnBrk="1" hangingPunct="1">
              <a:buFontTx/>
              <a:buChar char="-"/>
            </a:pPr>
            <a:r>
              <a:rPr lang="sr-Latn-CS" altLang="en-US" sz="1400">
                <a:solidFill>
                  <a:srgbClr val="003399"/>
                </a:solidFill>
                <a:cs typeface="Arial" panose="020B0604020202020204" pitchFamily="34" charset="0"/>
              </a:rPr>
              <a:t>Lako se čisti</a:t>
            </a:r>
          </a:p>
          <a:p>
            <a:pPr eaLnBrk="1" hangingPunct="1"/>
            <a:endParaRPr lang="en-US" altLang="en-US" sz="1400">
              <a:solidFill>
                <a:srgbClr val="003399"/>
              </a:solidFill>
              <a:cs typeface="Arial" panose="020B0604020202020204" pitchFamily="34" charset="0"/>
            </a:endParaRPr>
          </a:p>
          <a:p>
            <a:pPr eaLnBrk="1" hangingPunct="1"/>
            <a:r>
              <a:rPr lang="sr-Latn-CS" altLang="en-US" sz="1400">
                <a:solidFill>
                  <a:srgbClr val="003399"/>
                </a:solidFill>
                <a:cs typeface="Arial" panose="020B0604020202020204" pitchFamily="34" charset="0"/>
              </a:rPr>
              <a:t>Pouzdan rad</a:t>
            </a:r>
            <a:r>
              <a:rPr lang="en-US" altLang="en-US" sz="1400">
                <a:solidFill>
                  <a:srgbClr val="003399"/>
                </a:solidFill>
                <a:cs typeface="Arial" panose="020B0604020202020204" pitchFamily="34" charset="0"/>
              </a:rPr>
              <a:t> </a:t>
            </a:r>
          </a:p>
          <a:p>
            <a:pPr marL="742950" lvl="1" indent="-285750" eaLnBrk="1" hangingPunct="1">
              <a:buFontTx/>
              <a:buChar char="-"/>
            </a:pPr>
            <a:r>
              <a:rPr lang="sr-Latn-CS" altLang="en-US" sz="1400">
                <a:solidFill>
                  <a:srgbClr val="003399"/>
                </a:solidFill>
                <a:cs typeface="Arial" panose="020B0604020202020204" pitchFamily="34" charset="0"/>
              </a:rPr>
              <a:t>Visoko otporan keramički senzor i kućište od</a:t>
            </a:r>
          </a:p>
          <a:p>
            <a:pPr marL="742950" lvl="1" indent="-285750" eaLnBrk="1" hangingPunct="1"/>
            <a:r>
              <a:rPr lang="sr-Latn-CS" altLang="en-US" sz="1400">
                <a:solidFill>
                  <a:srgbClr val="003399"/>
                </a:solidFill>
                <a:cs typeface="Arial" panose="020B0604020202020204" pitchFamily="34" charset="0"/>
              </a:rPr>
              <a:t>  nerđajućeg čelika</a:t>
            </a:r>
            <a:r>
              <a:rPr lang="en-US" altLang="en-US" sz="1400">
                <a:solidFill>
                  <a:srgbClr val="003399"/>
                </a:solidFill>
                <a:cs typeface="Arial" panose="020B0604020202020204" pitchFamily="34" charset="0"/>
              </a:rPr>
              <a:t> </a:t>
            </a:r>
            <a:endParaRPr lang="sr-Latn-CS" altLang="en-US" sz="1400">
              <a:solidFill>
                <a:srgbClr val="003399"/>
              </a:solidFill>
              <a:cs typeface="Arial" panose="020B0604020202020204" pitchFamily="34" charset="0"/>
            </a:endParaRPr>
          </a:p>
          <a:p>
            <a:pPr marL="742950" lvl="1" indent="-285750" eaLnBrk="1" hangingPunct="1"/>
            <a:r>
              <a:rPr lang="sr-Latn-CS" altLang="en-US" sz="1400">
                <a:solidFill>
                  <a:srgbClr val="003399"/>
                </a:solidFill>
                <a:cs typeface="Arial" panose="020B0604020202020204" pitchFamily="34" charset="0"/>
              </a:rPr>
              <a:t>- Pouzdana kompenzacija pritiska</a:t>
            </a:r>
            <a:endParaRPr lang="en-US" altLang="en-US" sz="1400">
              <a:solidFill>
                <a:srgbClr val="003399"/>
              </a:solidFill>
              <a:cs typeface="Arial" panose="020B0604020202020204" pitchFamily="34" charset="0"/>
            </a:endParaRPr>
          </a:p>
          <a:p>
            <a:pPr marL="742950" lvl="1" indent="-285750" eaLnBrk="1" hangingPunct="1">
              <a:buFontTx/>
              <a:buChar char="-"/>
            </a:pPr>
            <a:r>
              <a:rPr lang="sr-Latn-CS" altLang="en-US" sz="1400">
                <a:solidFill>
                  <a:srgbClr val="003399"/>
                </a:solidFill>
                <a:cs typeface="Arial" panose="020B0604020202020204" pitchFamily="34" charset="0"/>
              </a:rPr>
              <a:t>Elektronika sa integrisanom prenaponskom</a:t>
            </a:r>
          </a:p>
          <a:p>
            <a:pPr marL="742950" lvl="1" indent="-285750" eaLnBrk="1" hangingPunct="1"/>
            <a:r>
              <a:rPr lang="sr-Latn-CS" altLang="en-US" sz="1400">
                <a:solidFill>
                  <a:srgbClr val="003399"/>
                </a:solidFill>
                <a:cs typeface="Arial" panose="020B0604020202020204" pitchFamily="34" charset="0"/>
              </a:rPr>
              <a:t>  zaštitom</a:t>
            </a:r>
            <a:endParaRPr lang="en-US" altLang="en-US" sz="1400">
              <a:solidFill>
                <a:srgbClr val="003399"/>
              </a:solidFill>
              <a:cs typeface="Arial" panose="020B0604020202020204" pitchFamily="34" charset="0"/>
            </a:endParaRPr>
          </a:p>
          <a:p>
            <a:pPr eaLnBrk="1" hangingPunct="1"/>
            <a:r>
              <a:rPr lang="sr-Latn-CS" altLang="en-US" sz="1400">
                <a:solidFill>
                  <a:srgbClr val="003399"/>
                </a:solidFill>
                <a:cs typeface="Arial" panose="020B0604020202020204" pitchFamily="34" charset="0"/>
              </a:rPr>
              <a:t>Opciono sa ugrađenim temperaturnim senzorom</a:t>
            </a:r>
            <a:endParaRPr lang="en-US" altLang="en-US" sz="1400">
              <a:solidFill>
                <a:srgbClr val="003399"/>
              </a:solidFill>
              <a:cs typeface="Arial" panose="020B0604020202020204" pitchFamily="34" charset="0"/>
            </a:endParaRPr>
          </a:p>
          <a:p>
            <a:pPr marL="742950" lvl="1" indent="-285750" eaLnBrk="1" hangingPunct="1"/>
            <a:r>
              <a:rPr lang="sr-Latn-CS" altLang="en-US" sz="1400">
                <a:solidFill>
                  <a:srgbClr val="003399"/>
                </a:solidFill>
                <a:cs typeface="Arial" panose="020B0604020202020204" pitchFamily="34" charset="0"/>
              </a:rPr>
              <a:t>- Mala keramička ćelija</a:t>
            </a:r>
            <a:r>
              <a:rPr lang="en-US" altLang="en-US" sz="1400">
                <a:solidFill>
                  <a:srgbClr val="003399"/>
                </a:solidFill>
                <a:cs typeface="Arial" panose="020B0604020202020204" pitchFamily="34" charset="0"/>
              </a:rPr>
              <a:t> (22 mm)</a:t>
            </a:r>
            <a:r>
              <a:rPr lang="sr-Latn-CS" altLang="en-US" sz="1400">
                <a:solidFill>
                  <a:srgbClr val="003399"/>
                </a:solidFill>
                <a:cs typeface="Arial" panose="020B0604020202020204" pitchFamily="34" charset="0"/>
              </a:rPr>
              <a:t>,</a:t>
            </a:r>
            <a:r>
              <a:rPr lang="en-US" altLang="en-US" sz="1400">
                <a:solidFill>
                  <a:srgbClr val="003399"/>
                </a:solidFill>
                <a:cs typeface="Arial" panose="020B0604020202020204" pitchFamily="34" charset="0"/>
              </a:rPr>
              <a:t> </a:t>
            </a:r>
            <a:r>
              <a:rPr lang="sr-Latn-CS" altLang="en-US" sz="1400">
                <a:solidFill>
                  <a:srgbClr val="003399"/>
                </a:solidFill>
                <a:cs typeface="Arial" panose="020B0604020202020204" pitchFamily="34" charset="0"/>
              </a:rPr>
              <a:t>lako se ugrađuje u cev</a:t>
            </a:r>
            <a:endParaRPr lang="en-US" altLang="en-US" sz="1400">
              <a:solidFill>
                <a:srgbClr val="003399"/>
              </a:solidFill>
              <a:cs typeface="Arial" panose="020B0604020202020204" pitchFamily="34" charset="0"/>
            </a:endParaRPr>
          </a:p>
          <a:p>
            <a:pPr marL="742950" lvl="1" indent="-285750" eaLnBrk="1" hangingPunct="1"/>
            <a:r>
              <a:rPr lang="sr-Latn-CS" altLang="en-US" sz="1400">
                <a:solidFill>
                  <a:srgbClr val="003399"/>
                </a:solidFill>
                <a:cs typeface="Arial" panose="020B0604020202020204" pitchFamily="34" charset="0"/>
              </a:rPr>
              <a:t>- Ima sertifikat </a:t>
            </a:r>
            <a:r>
              <a:rPr lang="en-US" altLang="en-US" sz="1400">
                <a:solidFill>
                  <a:srgbClr val="003399"/>
                </a:solidFill>
                <a:cs typeface="Arial" panose="020B0604020202020204" pitchFamily="34" charset="0"/>
              </a:rPr>
              <a:t>KTW</a:t>
            </a:r>
            <a:r>
              <a:rPr lang="sr-Latn-CS" altLang="en-US" sz="1400">
                <a:solidFill>
                  <a:srgbClr val="003399"/>
                </a:solidFill>
                <a:cs typeface="Arial" panose="020B0604020202020204" pitchFamily="34" charset="0"/>
              </a:rPr>
              <a:t> za pijaću vodu</a:t>
            </a:r>
            <a:endParaRPr lang="en-US" altLang="en-US" sz="1400">
              <a:solidFill>
                <a:srgbClr val="003399"/>
              </a:solidFill>
              <a:cs typeface="Arial" panose="020B0604020202020204" pitchFamily="34" charset="0"/>
            </a:endParaRPr>
          </a:p>
          <a:p>
            <a:pPr marL="742950" lvl="1" indent="-285750" eaLnBrk="1" hangingPunct="1"/>
            <a:r>
              <a:rPr lang="sr-Latn-CS" altLang="en-US" sz="1400">
                <a:solidFill>
                  <a:srgbClr val="003399"/>
                </a:solidFill>
                <a:cs typeface="Arial" panose="020B0604020202020204" pitchFamily="34" charset="0"/>
              </a:rPr>
              <a:t>- Za pijaću i mineralnu kao i za termalne izvore </a:t>
            </a:r>
          </a:p>
          <a:p>
            <a:pPr marL="742950" lvl="1" indent="-285750" eaLnBrk="1" hangingPunct="1"/>
            <a:r>
              <a:rPr lang="sr-Latn-CS" altLang="en-US" sz="1400">
                <a:solidFill>
                  <a:srgbClr val="003399"/>
                </a:solidFill>
                <a:cs typeface="Arial" panose="020B0604020202020204" pitchFamily="34" charset="0"/>
              </a:rPr>
              <a:t>- Za kanalizacionu i otpadnu vodu kao i slanu vodu</a:t>
            </a:r>
            <a:endParaRPr lang="en-US" altLang="en-US" sz="1400">
              <a:solidFill>
                <a:srgbClr val="003399"/>
              </a:solidFill>
              <a:cs typeface="Arial" panose="020B0604020202020204" pitchFamily="34" charset="0"/>
            </a:endParaRPr>
          </a:p>
          <a:p>
            <a:endParaRPr lang="en-US" altLang="sr-Latn-RS"/>
          </a:p>
        </p:txBody>
      </p:sp>
      <p:sp>
        <p:nvSpPr>
          <p:cNvPr id="125956" name="Slide Number Placeholder 3">
            <a:extLst>
              <a:ext uri="{FF2B5EF4-FFF2-40B4-BE49-F238E27FC236}">
                <a16:creationId xmlns:a16="http://schemas.microsoft.com/office/drawing/2014/main" id="{0B42A4CD-9215-4FD2-91D9-AFBF7E2282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F98062-49A2-41CE-83FB-1941799839F3}" type="slidenum">
              <a:rPr lang="sr-Latn-CS" altLang="en-US" sz="1300">
                <a:latin typeface="Arial" panose="020B0604020202020204" pitchFamily="34" charset="0"/>
              </a:rPr>
              <a:pPr>
                <a:spcBef>
                  <a:spcPct val="0"/>
                </a:spcBef>
              </a:pPr>
              <a:t>7</a:t>
            </a:fld>
            <a:endParaRPr lang="sr-Latn-CS" altLang="en-US"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5E531B3-9109-46F2-8CC2-E83C75D37B16}"/>
              </a:ext>
            </a:extLst>
          </p:cNvPr>
          <p:cNvSpPr>
            <a:spLocks noGrp="1" noRot="1" noChangeAspect="1" noChangeArrowheads="1" noTextEdit="1"/>
          </p:cNvSpPr>
          <p:nvPr>
            <p:ph type="sldImg"/>
          </p:nvPr>
        </p:nvSpPr>
        <p:spPr>
          <a:xfrm>
            <a:off x="685800" y="304800"/>
            <a:ext cx="5353050" cy="4014788"/>
          </a:xfrm>
          <a:ln/>
        </p:spPr>
      </p:sp>
      <p:sp>
        <p:nvSpPr>
          <p:cNvPr id="129027" name="Rectangle 3">
            <a:extLst>
              <a:ext uri="{FF2B5EF4-FFF2-40B4-BE49-F238E27FC236}">
                <a16:creationId xmlns:a16="http://schemas.microsoft.com/office/drawing/2014/main" id="{AE81CA9E-28AF-4610-8370-64AE507D4D23}"/>
              </a:ext>
            </a:extLst>
          </p:cNvPr>
          <p:cNvSpPr>
            <a:spLocks noGrp="1" noChangeArrowheads="1"/>
          </p:cNvSpPr>
          <p:nvPr>
            <p:ph type="body" idx="1"/>
          </p:nvPr>
        </p:nvSpPr>
        <p:spPr>
          <a:xfrm>
            <a:off x="917575" y="4425950"/>
            <a:ext cx="4962525" cy="4732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E6CBC94B-A974-4A2C-90E1-316B77F0056C}"/>
              </a:ext>
            </a:extLst>
          </p:cNvPr>
          <p:cNvSpPr>
            <a:spLocks noGrp="1" noRot="1" noChangeAspect="1" noChangeArrowheads="1" noTextEdit="1"/>
          </p:cNvSpPr>
          <p:nvPr>
            <p:ph type="sldImg"/>
          </p:nvPr>
        </p:nvSpPr>
        <p:spPr>
          <a:xfrm>
            <a:off x="346075" y="3835400"/>
            <a:ext cx="6173788" cy="4630738"/>
          </a:xfrm>
          <a:ln/>
        </p:spPr>
      </p:sp>
      <p:sp>
        <p:nvSpPr>
          <p:cNvPr id="133123" name="Rectangle 3">
            <a:extLst>
              <a:ext uri="{FF2B5EF4-FFF2-40B4-BE49-F238E27FC236}">
                <a16:creationId xmlns:a16="http://schemas.microsoft.com/office/drawing/2014/main" id="{722D92B3-5566-49AD-8984-B8AB6B2526B2}"/>
              </a:ext>
            </a:extLst>
          </p:cNvPr>
          <p:cNvSpPr>
            <a:spLocks noGrp="1" noChangeArrowheads="1"/>
          </p:cNvSpPr>
          <p:nvPr>
            <p:ph type="body" idx="1"/>
          </p:nvPr>
        </p:nvSpPr>
        <p:spPr>
          <a:xfrm>
            <a:off x="269875" y="735013"/>
            <a:ext cx="6232525" cy="286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2F40F159-32DD-4E0E-AA29-2BD15ABADC56}"/>
              </a:ext>
            </a:extLst>
          </p:cNvPr>
          <p:cNvSpPr>
            <a:spLocks noGrp="1" noRot="1" noChangeAspect="1" noChangeArrowheads="1" noTextEdit="1"/>
          </p:cNvSpPr>
          <p:nvPr>
            <p:ph type="sldImg"/>
          </p:nvPr>
        </p:nvSpPr>
        <p:spPr>
          <a:xfrm>
            <a:off x="346075" y="3835400"/>
            <a:ext cx="6173788" cy="4630738"/>
          </a:xfrm>
          <a:ln/>
        </p:spPr>
      </p:sp>
      <p:sp>
        <p:nvSpPr>
          <p:cNvPr id="140291" name="Rectangle 3">
            <a:extLst>
              <a:ext uri="{FF2B5EF4-FFF2-40B4-BE49-F238E27FC236}">
                <a16:creationId xmlns:a16="http://schemas.microsoft.com/office/drawing/2014/main" id="{828F3EAF-5579-4339-BCFA-667A6F6E0208}"/>
              </a:ext>
            </a:extLst>
          </p:cNvPr>
          <p:cNvSpPr>
            <a:spLocks noGrp="1" noChangeArrowheads="1"/>
          </p:cNvSpPr>
          <p:nvPr>
            <p:ph type="body" idx="1"/>
          </p:nvPr>
        </p:nvSpPr>
        <p:spPr>
          <a:xfrm>
            <a:off x="271463" y="735013"/>
            <a:ext cx="6230937" cy="286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6">
            <a:extLst>
              <a:ext uri="{FF2B5EF4-FFF2-40B4-BE49-F238E27FC236}">
                <a16:creationId xmlns:a16="http://schemas.microsoft.com/office/drawing/2014/main" id="{206F7797-1FC7-4918-9C65-4F609216BDC4}"/>
              </a:ext>
            </a:extLst>
          </p:cNvPr>
          <p:cNvSpPr>
            <a:spLocks noGrp="1" noChangeArrowheads="1"/>
          </p:cNvSpPr>
          <p:nvPr>
            <p:ph type="hdr"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a:defRPr sz="1600">
                <a:solidFill>
                  <a:schemeClr val="tx1"/>
                </a:solidFill>
                <a:latin typeface="E+H Weidemann Com Medium" pitchFamily="2" charset="0"/>
              </a:defRPr>
            </a:lvl1pPr>
            <a:lvl2pPr marL="742950" indent="-285750" defTabSz="900113">
              <a:defRPr sz="1600">
                <a:solidFill>
                  <a:schemeClr val="tx1"/>
                </a:solidFill>
                <a:latin typeface="E+H Weidemann Com Medium" pitchFamily="2" charset="0"/>
              </a:defRPr>
            </a:lvl2pPr>
            <a:lvl3pPr marL="1143000" indent="-228600" defTabSz="900113">
              <a:defRPr sz="1600">
                <a:solidFill>
                  <a:schemeClr val="tx1"/>
                </a:solidFill>
                <a:latin typeface="E+H Weidemann Com Medium" pitchFamily="2" charset="0"/>
              </a:defRPr>
            </a:lvl3pPr>
            <a:lvl4pPr marL="1600200" indent="-228600" defTabSz="900113">
              <a:defRPr sz="1600">
                <a:solidFill>
                  <a:schemeClr val="tx1"/>
                </a:solidFill>
                <a:latin typeface="E+H Weidemann Com Medium" pitchFamily="2" charset="0"/>
              </a:defRPr>
            </a:lvl4pPr>
            <a:lvl5pPr marL="2057400" indent="-228600" defTabSz="900113">
              <a:defRPr sz="1600">
                <a:solidFill>
                  <a:schemeClr val="tx1"/>
                </a:solidFill>
                <a:latin typeface="E+H Weidemann Com Medium" pitchFamily="2" charset="0"/>
              </a:defRPr>
            </a:lvl5pPr>
            <a:lvl6pPr marL="2514600" indent="-228600" defTabSz="900113" eaLnBrk="0" fontAlgn="base" hangingPunct="0">
              <a:spcBef>
                <a:spcPct val="0"/>
              </a:spcBef>
              <a:spcAft>
                <a:spcPct val="0"/>
              </a:spcAft>
              <a:defRPr sz="1600">
                <a:solidFill>
                  <a:schemeClr val="tx1"/>
                </a:solidFill>
                <a:latin typeface="E+H Weidemann Com Medium" pitchFamily="2" charset="0"/>
              </a:defRPr>
            </a:lvl6pPr>
            <a:lvl7pPr marL="2971800" indent="-228600" defTabSz="900113" eaLnBrk="0" fontAlgn="base" hangingPunct="0">
              <a:spcBef>
                <a:spcPct val="0"/>
              </a:spcBef>
              <a:spcAft>
                <a:spcPct val="0"/>
              </a:spcAft>
              <a:defRPr sz="1600">
                <a:solidFill>
                  <a:schemeClr val="tx1"/>
                </a:solidFill>
                <a:latin typeface="E+H Weidemann Com Medium" pitchFamily="2" charset="0"/>
              </a:defRPr>
            </a:lvl7pPr>
            <a:lvl8pPr marL="3429000" indent="-228600" defTabSz="900113" eaLnBrk="0" fontAlgn="base" hangingPunct="0">
              <a:spcBef>
                <a:spcPct val="0"/>
              </a:spcBef>
              <a:spcAft>
                <a:spcPct val="0"/>
              </a:spcAft>
              <a:defRPr sz="1600">
                <a:solidFill>
                  <a:schemeClr val="tx1"/>
                </a:solidFill>
                <a:latin typeface="E+H Weidemann Com Medium" pitchFamily="2" charset="0"/>
              </a:defRPr>
            </a:lvl8pPr>
            <a:lvl9pPr marL="3886200" indent="-228600" defTabSz="900113" eaLnBrk="0" fontAlgn="base" hangingPunct="0">
              <a:spcBef>
                <a:spcPct val="0"/>
              </a:spcBef>
              <a:spcAft>
                <a:spcPct val="0"/>
              </a:spcAft>
              <a:defRPr sz="1600">
                <a:solidFill>
                  <a:schemeClr val="tx1"/>
                </a:solidFill>
                <a:latin typeface="E+H Weidemann Com Medium" pitchFamily="2" charset="0"/>
              </a:defRPr>
            </a:lvl9pPr>
          </a:lstStyle>
          <a:p>
            <a:r>
              <a:rPr lang="de-DE" altLang="en-US"/>
              <a:t>Endress+Hauser Conducta</a:t>
            </a:r>
          </a:p>
        </p:txBody>
      </p:sp>
      <p:sp>
        <p:nvSpPr>
          <p:cNvPr id="46083" name="Rectangle 8">
            <a:extLst>
              <a:ext uri="{FF2B5EF4-FFF2-40B4-BE49-F238E27FC236}">
                <a16:creationId xmlns:a16="http://schemas.microsoft.com/office/drawing/2014/main" id="{C9834D21-3E9C-4D7A-A0BC-53787D1BE4FA}"/>
              </a:ext>
            </a:extLst>
          </p:cNvPr>
          <p:cNvSpPr>
            <a:spLocks noGrp="1" noChangeArrowheads="1"/>
          </p:cNvSpPr>
          <p:nvPr>
            <p:ph type="sldNum" sz="quarter" idx="5"/>
          </p:nvPr>
        </p:nvSpPr>
        <p:spPr>
          <a:noFill/>
          <a:extLst>
            <a:ext uri="{909E8E84-426E-40DD-AFC4-6F175D3DCCD1}">
              <a14:hiddenFill xmlns:a14="http://schemas.microsoft.com/office/drawing/2010/main">
                <a:gradFill rotWithShape="0">
                  <a:gsLst>
                    <a:gs pos="0">
                      <a:srgbClr val="ADD6FF"/>
                    </a:gs>
                    <a:gs pos="100000">
                      <a:srgbClr val="3399FF"/>
                    </a:gs>
                  </a:gsLst>
                  <a:lin ang="18900000" scaled="1"/>
                </a:gradFill>
              </a14:hiddenFill>
            </a:ex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1700">
              <a:defRPr sz="1600">
                <a:solidFill>
                  <a:schemeClr val="tx1"/>
                </a:solidFill>
                <a:latin typeface="E+H Weidemann Com Medium" pitchFamily="2" charset="0"/>
              </a:defRPr>
            </a:lvl1pPr>
            <a:lvl2pPr marL="742950" indent="-285750" defTabSz="901700">
              <a:defRPr sz="1600">
                <a:solidFill>
                  <a:schemeClr val="tx1"/>
                </a:solidFill>
                <a:latin typeface="E+H Weidemann Com Medium" pitchFamily="2" charset="0"/>
              </a:defRPr>
            </a:lvl2pPr>
            <a:lvl3pPr marL="1143000" indent="-228600" defTabSz="901700">
              <a:defRPr sz="1600">
                <a:solidFill>
                  <a:schemeClr val="tx1"/>
                </a:solidFill>
                <a:latin typeface="E+H Weidemann Com Medium" pitchFamily="2" charset="0"/>
              </a:defRPr>
            </a:lvl3pPr>
            <a:lvl4pPr marL="1600200" indent="-228600" defTabSz="901700">
              <a:defRPr sz="1600">
                <a:solidFill>
                  <a:schemeClr val="tx1"/>
                </a:solidFill>
                <a:latin typeface="E+H Weidemann Com Medium" pitchFamily="2" charset="0"/>
              </a:defRPr>
            </a:lvl4pPr>
            <a:lvl5pPr marL="2057400" indent="-228600" defTabSz="901700">
              <a:defRPr sz="1600">
                <a:solidFill>
                  <a:schemeClr val="tx1"/>
                </a:solidFill>
                <a:latin typeface="E+H Weidemann Com Medium" pitchFamily="2" charset="0"/>
              </a:defRPr>
            </a:lvl5pPr>
            <a:lvl6pPr marL="2514600" indent="-228600" defTabSz="901700" eaLnBrk="0" fontAlgn="base" hangingPunct="0">
              <a:spcBef>
                <a:spcPct val="0"/>
              </a:spcBef>
              <a:spcAft>
                <a:spcPct val="0"/>
              </a:spcAft>
              <a:defRPr sz="1600">
                <a:solidFill>
                  <a:schemeClr val="tx1"/>
                </a:solidFill>
                <a:latin typeface="E+H Weidemann Com Medium" pitchFamily="2" charset="0"/>
              </a:defRPr>
            </a:lvl6pPr>
            <a:lvl7pPr marL="2971800" indent="-228600" defTabSz="901700" eaLnBrk="0" fontAlgn="base" hangingPunct="0">
              <a:spcBef>
                <a:spcPct val="0"/>
              </a:spcBef>
              <a:spcAft>
                <a:spcPct val="0"/>
              </a:spcAft>
              <a:defRPr sz="1600">
                <a:solidFill>
                  <a:schemeClr val="tx1"/>
                </a:solidFill>
                <a:latin typeface="E+H Weidemann Com Medium" pitchFamily="2" charset="0"/>
              </a:defRPr>
            </a:lvl7pPr>
            <a:lvl8pPr marL="3429000" indent="-228600" defTabSz="901700" eaLnBrk="0" fontAlgn="base" hangingPunct="0">
              <a:spcBef>
                <a:spcPct val="0"/>
              </a:spcBef>
              <a:spcAft>
                <a:spcPct val="0"/>
              </a:spcAft>
              <a:defRPr sz="1600">
                <a:solidFill>
                  <a:schemeClr val="tx1"/>
                </a:solidFill>
                <a:latin typeface="E+H Weidemann Com Medium" pitchFamily="2" charset="0"/>
              </a:defRPr>
            </a:lvl8pPr>
            <a:lvl9pPr marL="3886200" indent="-228600" defTabSz="901700" eaLnBrk="0" fontAlgn="base" hangingPunct="0">
              <a:spcBef>
                <a:spcPct val="0"/>
              </a:spcBef>
              <a:spcAft>
                <a:spcPct val="0"/>
              </a:spcAft>
              <a:defRPr sz="1600">
                <a:solidFill>
                  <a:schemeClr val="tx1"/>
                </a:solidFill>
                <a:latin typeface="E+H Weidemann Com Medium" pitchFamily="2" charset="0"/>
              </a:defRPr>
            </a:lvl9pPr>
          </a:lstStyle>
          <a:p>
            <a:fld id="{837AAFA9-BA34-4B51-8DEF-585AC1AB09C0}" type="slidenum">
              <a:rPr lang="de-DE" altLang="en-US" sz="800">
                <a:latin typeface="E+H Weidemann Com Book" pitchFamily="2" charset="0"/>
              </a:rPr>
              <a:pPr/>
              <a:t>15</a:t>
            </a:fld>
            <a:endParaRPr lang="de-DE" altLang="en-US" sz="800">
              <a:latin typeface="E+H Weidemann Com Book" pitchFamily="2" charset="0"/>
            </a:endParaRPr>
          </a:p>
        </p:txBody>
      </p:sp>
      <p:sp>
        <p:nvSpPr>
          <p:cNvPr id="46084" name="Rectangle 20">
            <a:extLst>
              <a:ext uri="{FF2B5EF4-FFF2-40B4-BE49-F238E27FC236}">
                <a16:creationId xmlns:a16="http://schemas.microsoft.com/office/drawing/2014/main" id="{1F2B82A1-6103-43D7-9C2D-5E29FDD436A3}"/>
              </a:ext>
            </a:extLst>
          </p:cNvPr>
          <p:cNvSpPr>
            <a:spLocks noGrp="1" noChangeArrowheads="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a:defRPr sz="1600">
                <a:solidFill>
                  <a:schemeClr val="tx1"/>
                </a:solidFill>
                <a:latin typeface="E+H Weidemann Com Medium" pitchFamily="2" charset="0"/>
              </a:defRPr>
            </a:lvl1pPr>
            <a:lvl2pPr marL="742950" indent="-285750" defTabSz="900113">
              <a:defRPr sz="1600">
                <a:solidFill>
                  <a:schemeClr val="tx1"/>
                </a:solidFill>
                <a:latin typeface="E+H Weidemann Com Medium" pitchFamily="2" charset="0"/>
              </a:defRPr>
            </a:lvl2pPr>
            <a:lvl3pPr marL="1143000" indent="-228600" defTabSz="900113">
              <a:defRPr sz="1600">
                <a:solidFill>
                  <a:schemeClr val="tx1"/>
                </a:solidFill>
                <a:latin typeface="E+H Weidemann Com Medium" pitchFamily="2" charset="0"/>
              </a:defRPr>
            </a:lvl3pPr>
            <a:lvl4pPr marL="1600200" indent="-228600" defTabSz="900113">
              <a:defRPr sz="1600">
                <a:solidFill>
                  <a:schemeClr val="tx1"/>
                </a:solidFill>
                <a:latin typeface="E+H Weidemann Com Medium" pitchFamily="2" charset="0"/>
              </a:defRPr>
            </a:lvl4pPr>
            <a:lvl5pPr marL="2057400" indent="-228600" defTabSz="900113">
              <a:defRPr sz="1600">
                <a:solidFill>
                  <a:schemeClr val="tx1"/>
                </a:solidFill>
                <a:latin typeface="E+H Weidemann Com Medium" pitchFamily="2" charset="0"/>
              </a:defRPr>
            </a:lvl5pPr>
            <a:lvl6pPr marL="2514600" indent="-228600" defTabSz="900113" eaLnBrk="0" fontAlgn="base" hangingPunct="0">
              <a:spcBef>
                <a:spcPct val="0"/>
              </a:spcBef>
              <a:spcAft>
                <a:spcPct val="0"/>
              </a:spcAft>
              <a:defRPr sz="1600">
                <a:solidFill>
                  <a:schemeClr val="tx1"/>
                </a:solidFill>
                <a:latin typeface="E+H Weidemann Com Medium" pitchFamily="2" charset="0"/>
              </a:defRPr>
            </a:lvl6pPr>
            <a:lvl7pPr marL="2971800" indent="-228600" defTabSz="900113" eaLnBrk="0" fontAlgn="base" hangingPunct="0">
              <a:spcBef>
                <a:spcPct val="0"/>
              </a:spcBef>
              <a:spcAft>
                <a:spcPct val="0"/>
              </a:spcAft>
              <a:defRPr sz="1600">
                <a:solidFill>
                  <a:schemeClr val="tx1"/>
                </a:solidFill>
                <a:latin typeface="E+H Weidemann Com Medium" pitchFamily="2" charset="0"/>
              </a:defRPr>
            </a:lvl7pPr>
            <a:lvl8pPr marL="3429000" indent="-228600" defTabSz="900113" eaLnBrk="0" fontAlgn="base" hangingPunct="0">
              <a:spcBef>
                <a:spcPct val="0"/>
              </a:spcBef>
              <a:spcAft>
                <a:spcPct val="0"/>
              </a:spcAft>
              <a:defRPr sz="1600">
                <a:solidFill>
                  <a:schemeClr val="tx1"/>
                </a:solidFill>
                <a:latin typeface="E+H Weidemann Com Medium" pitchFamily="2" charset="0"/>
              </a:defRPr>
            </a:lvl8pPr>
            <a:lvl9pPr marL="3886200" indent="-228600" defTabSz="900113" eaLnBrk="0" fontAlgn="base" hangingPunct="0">
              <a:spcBef>
                <a:spcPct val="0"/>
              </a:spcBef>
              <a:spcAft>
                <a:spcPct val="0"/>
              </a:spcAft>
              <a:defRPr sz="1600">
                <a:solidFill>
                  <a:schemeClr val="tx1"/>
                </a:solidFill>
                <a:latin typeface="E+H Weidemann Com Medium" pitchFamily="2" charset="0"/>
              </a:defRPr>
            </a:lvl9pPr>
          </a:lstStyle>
          <a:p>
            <a:fld id="{E5A32D30-F611-4947-B4DD-33DA2D311EC9}" type="datetime1">
              <a:rPr lang="de-DE" altLang="en-US">
                <a:latin typeface="E+H Weidemann Com Book" pitchFamily="2" charset="0"/>
              </a:rPr>
              <a:pPr/>
              <a:t>12.10.2023</a:t>
            </a:fld>
            <a:endParaRPr lang="de-DE" altLang="en-US">
              <a:latin typeface="E+H Weidemann Com Book" pitchFamily="2" charset="0"/>
            </a:endParaRPr>
          </a:p>
        </p:txBody>
      </p:sp>
      <p:sp>
        <p:nvSpPr>
          <p:cNvPr id="46085" name="Rectangle 2">
            <a:extLst>
              <a:ext uri="{FF2B5EF4-FFF2-40B4-BE49-F238E27FC236}">
                <a16:creationId xmlns:a16="http://schemas.microsoft.com/office/drawing/2014/main" id="{84675586-2669-41C7-8E20-83A8D17101E8}"/>
              </a:ext>
            </a:extLst>
          </p:cNvPr>
          <p:cNvSpPr>
            <a:spLocks noGrp="1" noRot="1" noChangeAspect="1" noChangeArrowheads="1" noTextEdit="1"/>
          </p:cNvSpPr>
          <p:nvPr>
            <p:ph type="sldImg"/>
          </p:nvPr>
        </p:nvSpPr>
        <p:spPr>
          <a:xfrm>
            <a:off x="312738" y="727075"/>
            <a:ext cx="6183312" cy="4637088"/>
          </a:xfrm>
          <a:ln/>
        </p:spPr>
      </p:sp>
      <p:sp>
        <p:nvSpPr>
          <p:cNvPr id="46086" name="Rectangle 3">
            <a:extLst>
              <a:ext uri="{FF2B5EF4-FFF2-40B4-BE49-F238E27FC236}">
                <a16:creationId xmlns:a16="http://schemas.microsoft.com/office/drawing/2014/main" id="{01E8D38B-5292-4364-8739-3C2DFE51FF37}"/>
              </a:ext>
            </a:extLst>
          </p:cNvPr>
          <p:cNvSpPr>
            <a:spLocks noGrp="1" noChangeArrowheads="1"/>
          </p:cNvSpPr>
          <p:nvPr>
            <p:ph type="body" idx="1"/>
          </p:nvPr>
        </p:nvSpPr>
        <p:spPr bwMode="auto">
          <a:xfrm>
            <a:off x="288925" y="5637213"/>
            <a:ext cx="6200775" cy="40941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t>The conventional portfolio is based on a one-parameter-concept: for each parameter a certain system has to be offered. It’s not possible to connect a conductivity sensor to the turbidity transmitter, for example. Liquisys is a kind of platform for pH, conductivity, turbidity, oxygen and chlorine but it is not modular at all from the customer point of view. This inflexibility results in high stock costs for the customers and high training costs due to different software menus.</a:t>
            </a:r>
          </a:p>
          <a:p>
            <a:pPr eaLnBrk="1" hangingPunct="1"/>
            <a:endParaRPr lang="en-US" altLang="en-US" sz="1000"/>
          </a:p>
          <a:p>
            <a:pPr eaLnBrk="1" hangingPunct="1"/>
            <a:r>
              <a:rPr lang="en-US" altLang="en-US" sz="1000"/>
              <a:t>Also the samplers and analyzers are individual devices following different operating and maintenance concepts. This again results in </a:t>
            </a:r>
            <a:r>
              <a:rPr lang="en-US" altLang="en-US" sz="1000">
                <a:sym typeface="Wingdings" panose="05000000000000000000" pitchFamily="2" charset="2"/>
              </a:rPr>
              <a:t>maximum stock costs, training and expert know-how necessary for fast and safe operation.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FDA635F-52CD-A99F-C900-3E1CC778F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B5BB04-30A4-4479-9995-53700A50D7D4}" type="slidenum">
              <a:rPr lang="en-US" altLang="en-US" smtClean="0"/>
              <a:pPr>
                <a:spcBef>
                  <a:spcPct val="0"/>
                </a:spcBef>
              </a:pPr>
              <a:t>19</a:t>
            </a:fld>
            <a:endParaRPr lang="en-US" altLang="en-US"/>
          </a:p>
        </p:txBody>
      </p:sp>
      <p:sp>
        <p:nvSpPr>
          <p:cNvPr id="8195" name="Rectangle 2">
            <a:extLst>
              <a:ext uri="{FF2B5EF4-FFF2-40B4-BE49-F238E27FC236}">
                <a16:creationId xmlns:a16="http://schemas.microsoft.com/office/drawing/2014/main" id="{5ACE9193-B635-B6B1-0498-70317F7DECCA}"/>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2AD8633-BFCD-D407-041F-B9A533565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82867598-0ED1-94F0-4BC8-8C54EFCD25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AEFB8B-2954-4D35-BDF5-B6122CF2461F}" type="slidenum">
              <a:rPr lang="en-US" altLang="en-US" smtClean="0"/>
              <a:pPr>
                <a:spcBef>
                  <a:spcPct val="0"/>
                </a:spcBef>
              </a:pPr>
              <a:t>23</a:t>
            </a:fld>
            <a:endParaRPr lang="en-US" altLang="en-US"/>
          </a:p>
        </p:txBody>
      </p:sp>
      <p:sp>
        <p:nvSpPr>
          <p:cNvPr id="17411" name="Rectangle 2">
            <a:extLst>
              <a:ext uri="{FF2B5EF4-FFF2-40B4-BE49-F238E27FC236}">
                <a16:creationId xmlns:a16="http://schemas.microsoft.com/office/drawing/2014/main" id="{A70E0102-2614-A411-DD15-C03AE5B033F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7F6E786F-077D-7723-53B3-CCDB1A5E59A5}"/>
              </a:ext>
            </a:extLst>
          </p:cNvPr>
          <p:cNvSpPr>
            <a:spLocks noGrp="1" noChangeArrowheads="1"/>
          </p:cNvSpPr>
          <p:nvPr>
            <p:ph type="body" idx="1"/>
          </p:nvPr>
        </p:nvSpPr>
        <p:spPr>
          <a:xfrm>
            <a:off x="889000" y="4716463"/>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70000"/>
              </a:lnSpc>
            </a:pPr>
            <a:endParaRPr lang="sr-Latn-CS" altLang="en-US" sz="300">
              <a:solidFill>
                <a:srgbClr val="759ABD"/>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59049854-720A-45DD-3D50-8A47AB41A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757967-3E69-481C-A878-3DDDB7A3D0B7}" type="slidenum">
              <a:rPr lang="en-US" altLang="en-US" smtClean="0"/>
              <a:pPr>
                <a:spcBef>
                  <a:spcPct val="0"/>
                </a:spcBef>
              </a:pPr>
              <a:t>26</a:t>
            </a:fld>
            <a:endParaRPr lang="en-US" altLang="en-US"/>
          </a:p>
        </p:txBody>
      </p:sp>
      <p:sp>
        <p:nvSpPr>
          <p:cNvPr id="21507" name="Rectangle 2">
            <a:extLst>
              <a:ext uri="{FF2B5EF4-FFF2-40B4-BE49-F238E27FC236}">
                <a16:creationId xmlns:a16="http://schemas.microsoft.com/office/drawing/2014/main" id="{167207CF-63DF-6165-A8B0-6D8FD0BF9D70}"/>
              </a:ext>
            </a:extLst>
          </p:cNvPr>
          <p:cNvSpPr>
            <a:spLocks noGrp="1" noRot="1" noChangeAspect="1" noChangeArrowheads="1" noTextEdit="1"/>
          </p:cNvSpPr>
          <p:nvPr>
            <p:ph type="sldImg"/>
          </p:nvPr>
        </p:nvSpPr>
        <p:spPr>
          <a:xfrm>
            <a:off x="854075" y="744538"/>
            <a:ext cx="4962525" cy="3722687"/>
          </a:xfrm>
          <a:ln/>
        </p:spPr>
      </p:sp>
      <p:sp>
        <p:nvSpPr>
          <p:cNvPr id="21508" name="Rectangle 3">
            <a:extLst>
              <a:ext uri="{FF2B5EF4-FFF2-40B4-BE49-F238E27FC236}">
                <a16:creationId xmlns:a16="http://schemas.microsoft.com/office/drawing/2014/main" id="{9749720D-AB99-551E-FA27-9C4B74D17AFA}"/>
              </a:ext>
            </a:extLst>
          </p:cNvPr>
          <p:cNvSpPr>
            <a:spLocks noGrp="1" noChangeArrowheads="1"/>
          </p:cNvSpPr>
          <p:nvPr>
            <p:ph type="body" idx="1"/>
          </p:nvPr>
        </p:nvSpPr>
        <p:spPr>
          <a:xfrm>
            <a:off x="887413" y="4713288"/>
            <a:ext cx="4894262"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EA8DEF-304F-4D46-9527-3D4C3724BB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FC1A9-4477-4152-B9B5-138842B0F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AF2E01-E232-4B1A-9687-90B8FEAA0A9D}"/>
              </a:ext>
            </a:extLst>
          </p:cNvPr>
          <p:cNvSpPr>
            <a:spLocks noGrp="1" noChangeArrowheads="1"/>
          </p:cNvSpPr>
          <p:nvPr>
            <p:ph type="sldNum" sz="quarter" idx="12"/>
          </p:nvPr>
        </p:nvSpPr>
        <p:spPr>
          <a:ln/>
        </p:spPr>
        <p:txBody>
          <a:bodyPr/>
          <a:lstStyle>
            <a:lvl1pPr>
              <a:defRPr/>
            </a:lvl1pPr>
          </a:lstStyle>
          <a:p>
            <a:pPr>
              <a:defRPr/>
            </a:pPr>
            <a:fld id="{ACCC64F0-1089-4D62-8B83-0ECEF6C0C277}" type="slidenum">
              <a:rPr lang="en-US" altLang="sr-Latn-RS"/>
              <a:pPr>
                <a:defRPr/>
              </a:pPr>
              <a:t>‹#›</a:t>
            </a:fld>
            <a:endParaRPr lang="en-US" altLang="sr-Latn-RS"/>
          </a:p>
        </p:txBody>
      </p:sp>
    </p:spTree>
    <p:extLst>
      <p:ext uri="{BB962C8B-B14F-4D97-AF65-F5344CB8AC3E}">
        <p14:creationId xmlns:p14="http://schemas.microsoft.com/office/powerpoint/2010/main" val="106442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3C14B6-3609-4AC4-9F55-78D4B8993D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4D10B1-EE5A-4ADC-B0BD-D246A211CB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9159F-0A67-4C53-879A-833FF2BD8431}"/>
              </a:ext>
            </a:extLst>
          </p:cNvPr>
          <p:cNvSpPr>
            <a:spLocks noGrp="1" noChangeArrowheads="1"/>
          </p:cNvSpPr>
          <p:nvPr>
            <p:ph type="sldNum" sz="quarter" idx="12"/>
          </p:nvPr>
        </p:nvSpPr>
        <p:spPr>
          <a:ln/>
        </p:spPr>
        <p:txBody>
          <a:bodyPr/>
          <a:lstStyle>
            <a:lvl1pPr>
              <a:defRPr/>
            </a:lvl1pPr>
          </a:lstStyle>
          <a:p>
            <a:pPr>
              <a:defRPr/>
            </a:pPr>
            <a:fld id="{57A1B8C0-5F97-4CB3-9B89-81EDE00E95EB}" type="slidenum">
              <a:rPr lang="en-US" altLang="sr-Latn-RS"/>
              <a:pPr>
                <a:defRPr/>
              </a:pPr>
              <a:t>‹#›</a:t>
            </a:fld>
            <a:endParaRPr lang="en-US" altLang="sr-Latn-RS"/>
          </a:p>
        </p:txBody>
      </p:sp>
    </p:spTree>
    <p:extLst>
      <p:ext uri="{BB962C8B-B14F-4D97-AF65-F5344CB8AC3E}">
        <p14:creationId xmlns:p14="http://schemas.microsoft.com/office/powerpoint/2010/main" val="19391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38341F-4F8B-41E3-B2DE-2122F91363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4ADF7B-96CC-4C85-AECA-7276BDE909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A23BD1-DF92-40C8-9768-2A01235FE514}"/>
              </a:ext>
            </a:extLst>
          </p:cNvPr>
          <p:cNvSpPr>
            <a:spLocks noGrp="1" noChangeArrowheads="1"/>
          </p:cNvSpPr>
          <p:nvPr>
            <p:ph type="sldNum" sz="quarter" idx="12"/>
          </p:nvPr>
        </p:nvSpPr>
        <p:spPr>
          <a:ln/>
        </p:spPr>
        <p:txBody>
          <a:bodyPr/>
          <a:lstStyle>
            <a:lvl1pPr>
              <a:defRPr/>
            </a:lvl1pPr>
          </a:lstStyle>
          <a:p>
            <a:pPr>
              <a:defRPr/>
            </a:pPr>
            <a:fld id="{F608C336-94C8-4498-B1D6-ADC62C1017F3}" type="slidenum">
              <a:rPr lang="en-US" altLang="sr-Latn-RS"/>
              <a:pPr>
                <a:defRPr/>
              </a:pPr>
              <a:t>‹#›</a:t>
            </a:fld>
            <a:endParaRPr lang="en-US" altLang="sr-Latn-RS"/>
          </a:p>
        </p:txBody>
      </p:sp>
    </p:spTree>
    <p:extLst>
      <p:ext uri="{BB962C8B-B14F-4D97-AF65-F5344CB8AC3E}">
        <p14:creationId xmlns:p14="http://schemas.microsoft.com/office/powerpoint/2010/main" val="133058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AF18EBE-1863-4AD4-9D89-950BF36988B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ECA758-E488-4A07-ACE5-B6540A16E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7F9E49-75B1-4339-A424-17676940E0EE}"/>
              </a:ext>
            </a:extLst>
          </p:cNvPr>
          <p:cNvSpPr>
            <a:spLocks noGrp="1" noChangeArrowheads="1"/>
          </p:cNvSpPr>
          <p:nvPr>
            <p:ph type="sldNum" sz="quarter" idx="12"/>
          </p:nvPr>
        </p:nvSpPr>
        <p:spPr>
          <a:ln/>
        </p:spPr>
        <p:txBody>
          <a:bodyPr/>
          <a:lstStyle>
            <a:lvl1pPr>
              <a:defRPr/>
            </a:lvl1pPr>
          </a:lstStyle>
          <a:p>
            <a:pPr>
              <a:defRPr/>
            </a:pPr>
            <a:fld id="{C276F98A-C161-4C62-A1DE-B53D14CFF728}" type="slidenum">
              <a:rPr lang="en-US" altLang="sr-Latn-RS"/>
              <a:pPr>
                <a:defRPr/>
              </a:pPr>
              <a:t>‹#›</a:t>
            </a:fld>
            <a:endParaRPr lang="en-US" altLang="sr-Latn-RS"/>
          </a:p>
        </p:txBody>
      </p:sp>
    </p:spTree>
    <p:extLst>
      <p:ext uri="{BB962C8B-B14F-4D97-AF65-F5344CB8AC3E}">
        <p14:creationId xmlns:p14="http://schemas.microsoft.com/office/powerpoint/2010/main" val="3785425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sr-Latn-CS"/>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6" name="Rectangle 4">
            <a:extLst>
              <a:ext uri="{FF2B5EF4-FFF2-40B4-BE49-F238E27FC236}">
                <a16:creationId xmlns:a16="http://schemas.microsoft.com/office/drawing/2014/main" id="{E80D3E6B-BA7F-1926-311B-905EDC0BEF1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F3CF088-A22B-2D64-CB23-D3DFD148CA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D21F588-08B2-2300-5B49-4D796D9870ED}"/>
              </a:ext>
            </a:extLst>
          </p:cNvPr>
          <p:cNvSpPr>
            <a:spLocks noGrp="1" noChangeArrowheads="1"/>
          </p:cNvSpPr>
          <p:nvPr>
            <p:ph type="sldNum" sz="quarter" idx="12"/>
          </p:nvPr>
        </p:nvSpPr>
        <p:spPr>
          <a:ln/>
        </p:spPr>
        <p:txBody>
          <a:bodyPr/>
          <a:lstStyle>
            <a:lvl1pPr>
              <a:defRPr/>
            </a:lvl1pPr>
          </a:lstStyle>
          <a:p>
            <a:pPr>
              <a:defRPr/>
            </a:pPr>
            <a:fld id="{2ECCD99C-F7BE-475E-8CC9-0DA5D9AA6D65}" type="slidenum">
              <a:rPr lang="en-US" altLang="en-US"/>
              <a:pPr>
                <a:defRPr/>
              </a:pPr>
              <a:t>‹#›</a:t>
            </a:fld>
            <a:endParaRPr lang="en-US" altLang="en-US"/>
          </a:p>
        </p:txBody>
      </p:sp>
    </p:spTree>
    <p:extLst>
      <p:ext uri="{BB962C8B-B14F-4D97-AF65-F5344CB8AC3E}">
        <p14:creationId xmlns:p14="http://schemas.microsoft.com/office/powerpoint/2010/main" val="22395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0C0EAF-3B96-4C8C-AA87-504D1CC2BF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3BBE85-B4FC-491E-B37B-6167666652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BA9D7B-9ECA-48C4-9E0A-268C76FA3A13}"/>
              </a:ext>
            </a:extLst>
          </p:cNvPr>
          <p:cNvSpPr>
            <a:spLocks noGrp="1" noChangeArrowheads="1"/>
          </p:cNvSpPr>
          <p:nvPr>
            <p:ph type="sldNum" sz="quarter" idx="12"/>
          </p:nvPr>
        </p:nvSpPr>
        <p:spPr>
          <a:ln/>
        </p:spPr>
        <p:txBody>
          <a:bodyPr/>
          <a:lstStyle>
            <a:lvl1pPr>
              <a:defRPr/>
            </a:lvl1pPr>
          </a:lstStyle>
          <a:p>
            <a:pPr>
              <a:defRPr/>
            </a:pPr>
            <a:fld id="{C9014C8C-5945-4DB3-8DF3-DEE78DC803EE}" type="slidenum">
              <a:rPr lang="en-US" altLang="sr-Latn-RS"/>
              <a:pPr>
                <a:defRPr/>
              </a:pPr>
              <a:t>‹#›</a:t>
            </a:fld>
            <a:endParaRPr lang="en-US" altLang="sr-Latn-RS"/>
          </a:p>
        </p:txBody>
      </p:sp>
    </p:spTree>
    <p:extLst>
      <p:ext uri="{BB962C8B-B14F-4D97-AF65-F5344CB8AC3E}">
        <p14:creationId xmlns:p14="http://schemas.microsoft.com/office/powerpoint/2010/main" val="21578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6E0983A-BE96-4B1E-99F6-607A7B7EB5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2476CA-49CA-4FC7-93EF-0060A490C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F96C3A-BE16-4E23-B6A4-64D544D20018}"/>
              </a:ext>
            </a:extLst>
          </p:cNvPr>
          <p:cNvSpPr>
            <a:spLocks noGrp="1" noChangeArrowheads="1"/>
          </p:cNvSpPr>
          <p:nvPr>
            <p:ph type="sldNum" sz="quarter" idx="12"/>
          </p:nvPr>
        </p:nvSpPr>
        <p:spPr>
          <a:ln/>
        </p:spPr>
        <p:txBody>
          <a:bodyPr/>
          <a:lstStyle>
            <a:lvl1pPr>
              <a:defRPr/>
            </a:lvl1pPr>
          </a:lstStyle>
          <a:p>
            <a:pPr>
              <a:defRPr/>
            </a:pPr>
            <a:fld id="{2E33D4A9-0E79-40C8-B391-C5452B8B7C3C}" type="slidenum">
              <a:rPr lang="en-US" altLang="sr-Latn-RS"/>
              <a:pPr>
                <a:defRPr/>
              </a:pPr>
              <a:t>‹#›</a:t>
            </a:fld>
            <a:endParaRPr lang="en-US" altLang="sr-Latn-RS"/>
          </a:p>
        </p:txBody>
      </p:sp>
    </p:spTree>
    <p:extLst>
      <p:ext uri="{BB962C8B-B14F-4D97-AF65-F5344CB8AC3E}">
        <p14:creationId xmlns:p14="http://schemas.microsoft.com/office/powerpoint/2010/main" val="116926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5EADF3-6076-4AB7-9ADC-022784AC89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2670B6-D2D9-42E8-87C7-11B70F03C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4B4084-781F-41EF-A51F-41C8DD76A517}"/>
              </a:ext>
            </a:extLst>
          </p:cNvPr>
          <p:cNvSpPr>
            <a:spLocks noGrp="1" noChangeArrowheads="1"/>
          </p:cNvSpPr>
          <p:nvPr>
            <p:ph type="sldNum" sz="quarter" idx="12"/>
          </p:nvPr>
        </p:nvSpPr>
        <p:spPr>
          <a:ln/>
        </p:spPr>
        <p:txBody>
          <a:bodyPr/>
          <a:lstStyle>
            <a:lvl1pPr>
              <a:defRPr/>
            </a:lvl1pPr>
          </a:lstStyle>
          <a:p>
            <a:pPr>
              <a:defRPr/>
            </a:pPr>
            <a:fld id="{5DF95CE7-B0A6-4BB0-9362-76CFD8F78CBC}" type="slidenum">
              <a:rPr lang="en-US" altLang="sr-Latn-RS"/>
              <a:pPr>
                <a:defRPr/>
              </a:pPr>
              <a:t>‹#›</a:t>
            </a:fld>
            <a:endParaRPr lang="en-US" altLang="sr-Latn-RS"/>
          </a:p>
        </p:txBody>
      </p:sp>
    </p:spTree>
    <p:extLst>
      <p:ext uri="{BB962C8B-B14F-4D97-AF65-F5344CB8AC3E}">
        <p14:creationId xmlns:p14="http://schemas.microsoft.com/office/powerpoint/2010/main" val="13243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1BD1FA-FA1D-41A9-954E-8537B7245F8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129ED1-B097-4D31-8AD8-9A5B8D9C0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1C22A1-C84B-45A3-87C6-749255025B95}"/>
              </a:ext>
            </a:extLst>
          </p:cNvPr>
          <p:cNvSpPr>
            <a:spLocks noGrp="1" noChangeArrowheads="1"/>
          </p:cNvSpPr>
          <p:nvPr>
            <p:ph type="sldNum" sz="quarter" idx="12"/>
          </p:nvPr>
        </p:nvSpPr>
        <p:spPr>
          <a:ln/>
        </p:spPr>
        <p:txBody>
          <a:bodyPr/>
          <a:lstStyle>
            <a:lvl1pPr>
              <a:defRPr/>
            </a:lvl1pPr>
          </a:lstStyle>
          <a:p>
            <a:pPr>
              <a:defRPr/>
            </a:pPr>
            <a:fld id="{8AB188FF-9B91-4DA6-93CC-11FBCF178A05}" type="slidenum">
              <a:rPr lang="en-US" altLang="sr-Latn-RS"/>
              <a:pPr>
                <a:defRPr/>
              </a:pPr>
              <a:t>‹#›</a:t>
            </a:fld>
            <a:endParaRPr lang="en-US" altLang="sr-Latn-RS"/>
          </a:p>
        </p:txBody>
      </p:sp>
    </p:spTree>
    <p:extLst>
      <p:ext uri="{BB962C8B-B14F-4D97-AF65-F5344CB8AC3E}">
        <p14:creationId xmlns:p14="http://schemas.microsoft.com/office/powerpoint/2010/main" val="141094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6E250B-60B6-4D9B-BDC0-39F58A6D9F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5AFCE3-4C49-491B-A631-30D26409FE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4D98F35-BA11-4862-B03F-38AA29119447}"/>
              </a:ext>
            </a:extLst>
          </p:cNvPr>
          <p:cNvSpPr>
            <a:spLocks noGrp="1" noChangeArrowheads="1"/>
          </p:cNvSpPr>
          <p:nvPr>
            <p:ph type="sldNum" sz="quarter" idx="12"/>
          </p:nvPr>
        </p:nvSpPr>
        <p:spPr>
          <a:ln/>
        </p:spPr>
        <p:txBody>
          <a:bodyPr/>
          <a:lstStyle>
            <a:lvl1pPr>
              <a:defRPr/>
            </a:lvl1pPr>
          </a:lstStyle>
          <a:p>
            <a:pPr>
              <a:defRPr/>
            </a:pPr>
            <a:fld id="{149FAC1B-772A-4A80-B665-530CE06A4DD0}" type="slidenum">
              <a:rPr lang="en-US" altLang="sr-Latn-RS"/>
              <a:pPr>
                <a:defRPr/>
              </a:pPr>
              <a:t>‹#›</a:t>
            </a:fld>
            <a:endParaRPr lang="en-US" altLang="sr-Latn-RS"/>
          </a:p>
        </p:txBody>
      </p:sp>
    </p:spTree>
    <p:extLst>
      <p:ext uri="{BB962C8B-B14F-4D97-AF65-F5344CB8AC3E}">
        <p14:creationId xmlns:p14="http://schemas.microsoft.com/office/powerpoint/2010/main" val="273099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DF7089-7960-4D6A-8D79-67CDDBE2CBC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533A13-2615-4E28-82AD-D8DF88AB1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E8A580-DB22-458B-87F3-E095F2A3C56B}"/>
              </a:ext>
            </a:extLst>
          </p:cNvPr>
          <p:cNvSpPr>
            <a:spLocks noGrp="1" noChangeArrowheads="1"/>
          </p:cNvSpPr>
          <p:nvPr>
            <p:ph type="sldNum" sz="quarter" idx="12"/>
          </p:nvPr>
        </p:nvSpPr>
        <p:spPr>
          <a:ln/>
        </p:spPr>
        <p:txBody>
          <a:bodyPr/>
          <a:lstStyle>
            <a:lvl1pPr>
              <a:defRPr/>
            </a:lvl1pPr>
          </a:lstStyle>
          <a:p>
            <a:pPr>
              <a:defRPr/>
            </a:pPr>
            <a:fld id="{8984064F-6CEC-47B5-BEB4-5C23B4707D88}" type="slidenum">
              <a:rPr lang="en-US" altLang="sr-Latn-RS"/>
              <a:pPr>
                <a:defRPr/>
              </a:pPr>
              <a:t>‹#›</a:t>
            </a:fld>
            <a:endParaRPr lang="en-US" altLang="sr-Latn-RS"/>
          </a:p>
        </p:txBody>
      </p:sp>
    </p:spTree>
    <p:extLst>
      <p:ext uri="{BB962C8B-B14F-4D97-AF65-F5344CB8AC3E}">
        <p14:creationId xmlns:p14="http://schemas.microsoft.com/office/powerpoint/2010/main" val="142602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92724D-9478-450B-BC8E-957B7FE4B2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DAA8A2-D4BE-4E06-A5DC-7BBE8589CD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8C2F6D-0A66-4A7D-8F24-998B742B5F21}"/>
              </a:ext>
            </a:extLst>
          </p:cNvPr>
          <p:cNvSpPr>
            <a:spLocks noGrp="1" noChangeArrowheads="1"/>
          </p:cNvSpPr>
          <p:nvPr>
            <p:ph type="sldNum" sz="quarter" idx="12"/>
          </p:nvPr>
        </p:nvSpPr>
        <p:spPr>
          <a:ln/>
        </p:spPr>
        <p:txBody>
          <a:bodyPr/>
          <a:lstStyle>
            <a:lvl1pPr>
              <a:defRPr/>
            </a:lvl1pPr>
          </a:lstStyle>
          <a:p>
            <a:pPr>
              <a:defRPr/>
            </a:pPr>
            <a:fld id="{2030728B-B4B9-44F7-A290-CF420CE33EF4}" type="slidenum">
              <a:rPr lang="en-US" altLang="sr-Latn-RS"/>
              <a:pPr>
                <a:defRPr/>
              </a:pPr>
              <a:t>‹#›</a:t>
            </a:fld>
            <a:endParaRPr lang="en-US" altLang="sr-Latn-RS"/>
          </a:p>
        </p:txBody>
      </p:sp>
    </p:spTree>
    <p:extLst>
      <p:ext uri="{BB962C8B-B14F-4D97-AF65-F5344CB8AC3E}">
        <p14:creationId xmlns:p14="http://schemas.microsoft.com/office/powerpoint/2010/main" val="215773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F9DE2D-BDB6-4DA1-B057-9F9A368935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268619-9217-4C6B-BD0E-D836A356F8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3E11B8-8ECE-4372-B4C3-2D97399215BD}"/>
              </a:ext>
            </a:extLst>
          </p:cNvPr>
          <p:cNvSpPr>
            <a:spLocks noGrp="1" noChangeArrowheads="1"/>
          </p:cNvSpPr>
          <p:nvPr>
            <p:ph type="sldNum" sz="quarter" idx="12"/>
          </p:nvPr>
        </p:nvSpPr>
        <p:spPr>
          <a:ln/>
        </p:spPr>
        <p:txBody>
          <a:bodyPr/>
          <a:lstStyle>
            <a:lvl1pPr>
              <a:defRPr/>
            </a:lvl1pPr>
          </a:lstStyle>
          <a:p>
            <a:pPr>
              <a:defRPr/>
            </a:pPr>
            <a:fld id="{8579BEC0-5F86-4633-A1BA-5BE96D3811A4}" type="slidenum">
              <a:rPr lang="en-US" altLang="sr-Latn-RS"/>
              <a:pPr>
                <a:defRPr/>
              </a:pPr>
              <a:t>‹#›</a:t>
            </a:fld>
            <a:endParaRPr lang="en-US" altLang="sr-Latn-RS"/>
          </a:p>
        </p:txBody>
      </p:sp>
    </p:spTree>
    <p:extLst>
      <p:ext uri="{BB962C8B-B14F-4D97-AF65-F5344CB8AC3E}">
        <p14:creationId xmlns:p14="http://schemas.microsoft.com/office/powerpoint/2010/main" val="31401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63F099-D720-439C-AD94-A8EF2D20B50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CE45D1-A9FB-4C50-A918-02661191F7B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6" name="Rectangle 4">
            <a:extLst>
              <a:ext uri="{FF2B5EF4-FFF2-40B4-BE49-F238E27FC236}">
                <a16:creationId xmlns:a16="http://schemas.microsoft.com/office/drawing/2014/main" id="{FE5D13A4-9571-4FB2-9E8A-DE564C670EE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a:defRPr/>
            </a:pPr>
            <a:endParaRPr lang="en-US"/>
          </a:p>
        </p:txBody>
      </p:sp>
      <p:sp>
        <p:nvSpPr>
          <p:cNvPr id="13317" name="Rectangle 5">
            <a:extLst>
              <a:ext uri="{FF2B5EF4-FFF2-40B4-BE49-F238E27FC236}">
                <a16:creationId xmlns:a16="http://schemas.microsoft.com/office/drawing/2014/main" id="{C5A34C0B-9BBE-481A-B629-C29E99DDC81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itchFamily="18" charset="0"/>
              </a:defRPr>
            </a:lvl1pPr>
          </a:lstStyle>
          <a:p>
            <a:pPr>
              <a:defRPr/>
            </a:pPr>
            <a:endParaRPr lang="en-US"/>
          </a:p>
        </p:txBody>
      </p:sp>
      <p:sp>
        <p:nvSpPr>
          <p:cNvPr id="13318" name="Rectangle 6">
            <a:extLst>
              <a:ext uri="{FF2B5EF4-FFF2-40B4-BE49-F238E27FC236}">
                <a16:creationId xmlns:a16="http://schemas.microsoft.com/office/drawing/2014/main" id="{4E5C092B-B2BF-4672-855A-300A2AD635A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a:defRPr/>
            </a:pPr>
            <a:fld id="{15B92A28-4D05-4BDA-939C-72A9334F45E7}" type="slidenum">
              <a:rPr lang="en-US" altLang="sr-Latn-RS"/>
              <a:pPr>
                <a:defRPr/>
              </a:pPr>
              <a:t>‹#›</a:t>
            </a:fld>
            <a:endParaRPr lang="en-US" altLang="sr-Latn-R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oleObject" Target="../embeddings/oleObject1.bin"/><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oleObject" Target="../embeddings/oleObject2.bin"/><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portal.endress.com/webapp/applicator10/salestool_v59424/index.html#/main/start"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jpeg"/><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9E53767-8172-4C86-B982-CD865A1AE73F}"/>
              </a:ext>
            </a:extLst>
          </p:cNvPr>
          <p:cNvSpPr>
            <a:spLocks noGrp="1" noChangeArrowheads="1"/>
          </p:cNvSpPr>
          <p:nvPr>
            <p:ph type="ctrTitle"/>
          </p:nvPr>
        </p:nvSpPr>
        <p:spPr/>
        <p:txBody>
          <a:bodyPr/>
          <a:lstStyle/>
          <a:p>
            <a:endParaRPr lang="en-US" altLang="en-US"/>
          </a:p>
        </p:txBody>
      </p:sp>
      <p:sp>
        <p:nvSpPr>
          <p:cNvPr id="9219" name="Subtitle 2">
            <a:extLst>
              <a:ext uri="{FF2B5EF4-FFF2-40B4-BE49-F238E27FC236}">
                <a16:creationId xmlns:a16="http://schemas.microsoft.com/office/drawing/2014/main" id="{6A772981-F091-44F3-B386-F238977B09ED}"/>
              </a:ext>
            </a:extLst>
          </p:cNvPr>
          <p:cNvSpPr>
            <a:spLocks noGrp="1" noChangeArrowheads="1"/>
          </p:cNvSpPr>
          <p:nvPr>
            <p:ph type="subTitle" idx="1"/>
          </p:nvPr>
        </p:nvSpPr>
        <p:spPr/>
        <p:txBody>
          <a:bodyPr/>
          <a:lstStyle/>
          <a:p>
            <a:endParaRPr lang="en-US" altLang="en-US"/>
          </a:p>
        </p:txBody>
      </p:sp>
      <p:pic>
        <p:nvPicPr>
          <p:cNvPr id="9220" name="Picture 3">
            <a:extLst>
              <a:ext uri="{FF2B5EF4-FFF2-40B4-BE49-F238E27FC236}">
                <a16:creationId xmlns:a16="http://schemas.microsoft.com/office/drawing/2014/main" id="{C8863E16-47A7-4BDF-9214-B8F2D2FC0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9" y="-198438"/>
            <a:ext cx="9296400" cy="725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4">
            <a:extLst>
              <a:ext uri="{FF2B5EF4-FFF2-40B4-BE49-F238E27FC236}">
                <a16:creationId xmlns:a16="http://schemas.microsoft.com/office/drawing/2014/main" id="{32A5CDC8-00A8-4A5B-9C72-EB87A4574DC1}"/>
              </a:ext>
            </a:extLst>
          </p:cNvPr>
          <p:cNvSpPr txBox="1">
            <a:spLocks noChangeArrowheads="1"/>
          </p:cNvSpPr>
          <p:nvPr/>
        </p:nvSpPr>
        <p:spPr bwMode="auto">
          <a:xfrm>
            <a:off x="5344391" y="5341798"/>
            <a:ext cx="3429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sr-Latn-RS" altLang="en-US" sz="1400" dirty="0">
                <a:solidFill>
                  <a:srgbClr val="003399"/>
                </a:solidFill>
                <a:cs typeface="Arial" panose="020B0604020202020204" pitchFamily="34" charset="0"/>
              </a:rPr>
            </a:br>
            <a:endParaRPr lang="sr-Latn-RS" altLang="en-US" sz="1400" dirty="0">
              <a:solidFill>
                <a:srgbClr val="003399"/>
              </a:solidFill>
              <a:cs typeface="Arial" panose="020B0604020202020204" pitchFamily="34" charset="0"/>
            </a:endParaRPr>
          </a:p>
          <a:p>
            <a:pPr eaLnBrk="1" hangingPunct="1">
              <a:spcBef>
                <a:spcPct val="0"/>
              </a:spcBef>
              <a:buFontTx/>
              <a:buNone/>
            </a:pPr>
            <a:r>
              <a:rPr lang="sr-Latn-RS" altLang="en-US" sz="1400" dirty="0">
                <a:solidFill>
                  <a:srgbClr val="003399"/>
                </a:solidFill>
                <a:cs typeface="Arial" panose="020B0604020202020204" pitchFamily="34" charset="0"/>
              </a:rPr>
              <a:t>Milan Radosavljević, dipl. Inž. El</a:t>
            </a:r>
          </a:p>
          <a:p>
            <a:pPr eaLnBrk="1" hangingPunct="1">
              <a:spcBef>
                <a:spcPct val="0"/>
              </a:spcBef>
              <a:buFontTx/>
              <a:buNone/>
            </a:pPr>
            <a:r>
              <a:rPr lang="sr-Latn-RS" altLang="en-US" sz="1400" dirty="0">
                <a:solidFill>
                  <a:srgbClr val="003399"/>
                </a:solidFill>
                <a:cs typeface="Arial" panose="020B0604020202020204" pitchFamily="34" charset="0"/>
              </a:rPr>
              <a:t>Đorđe Kostić, dipl. Inž. maš</a:t>
            </a:r>
          </a:p>
        </p:txBody>
      </p:sp>
      <p:sp>
        <p:nvSpPr>
          <p:cNvPr id="9222" name="Text Box 7">
            <a:extLst>
              <a:ext uri="{FF2B5EF4-FFF2-40B4-BE49-F238E27FC236}">
                <a16:creationId xmlns:a16="http://schemas.microsoft.com/office/drawing/2014/main" id="{67807C97-653A-418F-9373-7F7865DC0AEB}"/>
              </a:ext>
            </a:extLst>
          </p:cNvPr>
          <p:cNvSpPr txBox="1">
            <a:spLocks noChangeArrowheads="1"/>
          </p:cNvSpPr>
          <p:nvPr/>
        </p:nvSpPr>
        <p:spPr bwMode="auto">
          <a:xfrm>
            <a:off x="108376" y="5818851"/>
            <a:ext cx="48782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sz="1800" dirty="0">
                <a:solidFill>
                  <a:srgbClr val="000000"/>
                </a:solidFill>
                <a:effectLst/>
                <a:latin typeface="Arial" panose="020B0604020202020204" pitchFamily="34" charset="0"/>
                <a:ea typeface="Calibri" panose="020F0502020204030204" pitchFamily="34" charset="0"/>
              </a:rPr>
              <a:t>“XI </a:t>
            </a:r>
            <a:r>
              <a:rPr lang="en-GB" sz="1800" dirty="0" err="1">
                <a:solidFill>
                  <a:srgbClr val="000000"/>
                </a:solidFill>
                <a:effectLst/>
                <a:latin typeface="Arial" panose="020B0604020202020204" pitchFamily="34" charset="0"/>
                <a:ea typeface="Calibri" panose="020F0502020204030204" pitchFamily="34" charset="0"/>
              </a:rPr>
              <a:t>međunarodna</a:t>
            </a:r>
            <a:r>
              <a:rPr lang="en-GB" sz="1800" dirty="0">
                <a:solidFill>
                  <a:srgbClr val="000000"/>
                </a:solidFill>
                <a:effectLst/>
                <a:latin typeface="Arial" panose="020B0604020202020204" pitchFamily="34" charset="0"/>
                <a:ea typeface="Calibri" panose="020F0502020204030204" pitchFamily="34" charset="0"/>
              </a:rPr>
              <a:t> </a:t>
            </a:r>
            <a:r>
              <a:rPr lang="en-GB" sz="1800" dirty="0" err="1">
                <a:solidFill>
                  <a:srgbClr val="000000"/>
                </a:solidFill>
                <a:effectLst/>
                <a:latin typeface="Arial" panose="020B0604020202020204" pitchFamily="34" charset="0"/>
                <a:ea typeface="Calibri" panose="020F0502020204030204" pitchFamily="34" charset="0"/>
              </a:rPr>
              <a:t>konferencija</a:t>
            </a:r>
            <a:r>
              <a:rPr lang="en-GB" sz="1800" dirty="0">
                <a:solidFill>
                  <a:srgbClr val="000000"/>
                </a:solidFill>
                <a:effectLst/>
                <a:latin typeface="Arial" panose="020B0604020202020204" pitchFamily="34" charset="0"/>
                <a:ea typeface="Calibri" panose="020F0502020204030204" pitchFamily="34" charset="0"/>
              </a:rPr>
              <a:t> CCM 2023” </a:t>
            </a:r>
            <a:endParaRPr lang="en-US" altLang="en-US" sz="1600" dirty="0">
              <a:solidFill>
                <a:srgbClr val="003399"/>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2">
            <a:extLst>
              <a:ext uri="{FF2B5EF4-FFF2-40B4-BE49-F238E27FC236}">
                <a16:creationId xmlns:a16="http://schemas.microsoft.com/office/drawing/2014/main" id="{5989F517-931F-427B-B35A-7C9FB81D75F2}"/>
              </a:ext>
            </a:extLst>
          </p:cNvPr>
          <p:cNvPicPr>
            <a:picLocks noChangeAspect="1"/>
          </p:cNvPicPr>
          <p:nvPr/>
        </p:nvPicPr>
        <p:blipFill rotWithShape="1">
          <a:blip r:embed="rId2"/>
          <a:srcRect t="53816"/>
          <a:stretch/>
        </p:blipFill>
        <p:spPr>
          <a:xfrm>
            <a:off x="1371600" y="4419600"/>
            <a:ext cx="7449383" cy="1424733"/>
          </a:xfrm>
          <a:prstGeom prst="rect">
            <a:avLst/>
          </a:prstGeom>
        </p:spPr>
      </p:pic>
      <p:pic>
        <p:nvPicPr>
          <p:cNvPr id="7" name="Picture 2" descr="S:\2_MIO_MID\08_Sticker\Visual\Visual 2 Mio MID.PNG">
            <a:extLst>
              <a:ext uri="{FF2B5EF4-FFF2-40B4-BE49-F238E27FC236}">
                <a16:creationId xmlns:a16="http://schemas.microsoft.com/office/drawing/2014/main" id="{1C5F747D-1A17-4B94-A99E-2F00BD3C33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88" t="5343" r="18770" b="14558"/>
          <a:stretch/>
        </p:blipFill>
        <p:spPr bwMode="auto">
          <a:xfrm>
            <a:off x="3505200" y="838200"/>
            <a:ext cx="2781432" cy="2743200"/>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EAC991B-BFEB-FC30-C450-F0FB4F0F6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65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C698FF9-CD2F-49C4-AA6E-DF3E8BC8866A}"/>
              </a:ext>
            </a:extLst>
          </p:cNvPr>
          <p:cNvSpPr txBox="1">
            <a:spLocks noChangeArrowheads="1"/>
          </p:cNvSpPr>
          <p:nvPr/>
        </p:nvSpPr>
        <p:spPr bwMode="auto">
          <a:xfrm>
            <a:off x="1216025" y="349250"/>
            <a:ext cx="7493000" cy="6731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sr-Latn-CS" altLang="en-US" sz="2800" kern="0" dirty="0">
                <a:solidFill>
                  <a:srgbClr val="003399"/>
                </a:solidFill>
              </a:rPr>
              <a:t>Promag W400</a:t>
            </a:r>
            <a:endParaRPr lang="en-US" altLang="en-US" sz="2800" kern="0" dirty="0">
              <a:solidFill>
                <a:srgbClr val="003399"/>
              </a:solidFill>
            </a:endParaRPr>
          </a:p>
        </p:txBody>
      </p:sp>
      <p:pic>
        <p:nvPicPr>
          <p:cNvPr id="130051" name="Picture 3">
            <a:extLst>
              <a:ext uri="{FF2B5EF4-FFF2-40B4-BE49-F238E27FC236}">
                <a16:creationId xmlns:a16="http://schemas.microsoft.com/office/drawing/2014/main" id="{6A642BE1-55C1-42EF-99BA-F52C15641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85950"/>
            <a:ext cx="27146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11">
            <a:extLst>
              <a:ext uri="{FF2B5EF4-FFF2-40B4-BE49-F238E27FC236}">
                <a16:creationId xmlns:a16="http://schemas.microsoft.com/office/drawing/2014/main" id="{C489C816-0B79-4F89-ACF4-0F2EEA96CA12}"/>
              </a:ext>
            </a:extLst>
          </p:cNvPr>
          <p:cNvSpPr>
            <a:spLocks noChangeArrowheads="1"/>
          </p:cNvSpPr>
          <p:nvPr/>
        </p:nvSpPr>
        <p:spPr bwMode="auto">
          <a:xfrm>
            <a:off x="4419600" y="1885950"/>
            <a:ext cx="4724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sr-Latn-CS" altLang="en-US" sz="2000" b="0" dirty="0">
                <a:solidFill>
                  <a:srgbClr val="3366CC"/>
                </a:solidFill>
              </a:rPr>
              <a:t> Za aplikacije na vodi i otpadnoj vodi</a:t>
            </a:r>
          </a:p>
          <a:p>
            <a:pPr eaLnBrk="1" hangingPunct="1">
              <a:spcBef>
                <a:spcPct val="0"/>
              </a:spcBef>
            </a:pPr>
            <a:r>
              <a:rPr lang="sr-Latn-CS" altLang="en-US" sz="2000" b="0" dirty="0">
                <a:solidFill>
                  <a:srgbClr val="3366CC"/>
                </a:solidFill>
              </a:rPr>
              <a:t> IP68 zaštita (opciono)</a:t>
            </a:r>
          </a:p>
          <a:p>
            <a:pPr eaLnBrk="1" hangingPunct="1">
              <a:spcBef>
                <a:spcPct val="0"/>
              </a:spcBef>
            </a:pPr>
            <a:r>
              <a:rPr lang="sr-Latn-CS" altLang="en-US" sz="2000" b="0" dirty="0">
                <a:solidFill>
                  <a:srgbClr val="3366CC"/>
                </a:solidFill>
              </a:rPr>
              <a:t> Može raditi i na vodi čija je el. provodljivost mala (&gt;5uS/cm)</a:t>
            </a:r>
          </a:p>
          <a:p>
            <a:pPr eaLnBrk="1" hangingPunct="1">
              <a:spcBef>
                <a:spcPct val="0"/>
              </a:spcBef>
            </a:pPr>
            <a:r>
              <a:rPr lang="sr-Latn-CS" altLang="en-US" sz="2000" b="0" dirty="0">
                <a:solidFill>
                  <a:srgbClr val="3366CC"/>
                </a:solidFill>
              </a:rPr>
              <a:t> Konkurentna cena</a:t>
            </a:r>
          </a:p>
          <a:p>
            <a:pPr eaLnBrk="1" hangingPunct="1">
              <a:spcBef>
                <a:spcPct val="0"/>
              </a:spcBef>
            </a:pPr>
            <a:r>
              <a:rPr lang="sr-Latn-CS" altLang="en-US" sz="2000" b="0" dirty="0">
                <a:solidFill>
                  <a:srgbClr val="3366CC"/>
                </a:solidFill>
              </a:rPr>
              <a:t> Odobrenje o tipu merila (fiskalna merenja)</a:t>
            </a:r>
          </a:p>
          <a:p>
            <a:pPr eaLnBrk="1" hangingPunct="1">
              <a:spcBef>
                <a:spcPct val="0"/>
              </a:spcBef>
            </a:pPr>
            <a:r>
              <a:rPr lang="sr-Latn-CS" altLang="en-US" sz="2000" b="0" dirty="0">
                <a:solidFill>
                  <a:srgbClr val="3366CC"/>
                </a:solidFill>
              </a:rPr>
              <a:t> Univerzalno napajanje</a:t>
            </a:r>
          </a:p>
          <a:p>
            <a:pPr eaLnBrk="1" hangingPunct="1">
              <a:spcBef>
                <a:spcPct val="0"/>
              </a:spcBef>
            </a:pPr>
            <a:r>
              <a:rPr lang="sr-Latn-CS" altLang="en-US" sz="2000" b="0" dirty="0">
                <a:solidFill>
                  <a:srgbClr val="3366CC"/>
                </a:solidFill>
              </a:rPr>
              <a:t> Mogućnost integracije u profibas, modbas i ethernet protokol</a:t>
            </a:r>
          </a:p>
          <a:p>
            <a:pPr eaLnBrk="1" hangingPunct="1">
              <a:spcBef>
                <a:spcPct val="0"/>
              </a:spcBef>
            </a:pPr>
            <a:r>
              <a:rPr lang="sr-Latn-CS" altLang="en-US" sz="2000" b="0" dirty="0">
                <a:solidFill>
                  <a:srgbClr val="3366CC"/>
                </a:solidFill>
              </a:rPr>
              <a:t> Prečnik od DN25 do DN2000</a:t>
            </a:r>
          </a:p>
          <a:p>
            <a:pPr eaLnBrk="1" hangingPunct="1">
              <a:spcBef>
                <a:spcPct val="0"/>
              </a:spcBef>
            </a:pPr>
            <a:r>
              <a:rPr lang="sr-Latn-CS" altLang="en-US" sz="2000" b="0" dirty="0">
                <a:solidFill>
                  <a:srgbClr val="3366CC"/>
                </a:solidFill>
              </a:rPr>
              <a:t> Full Bore za ugradnju bez pravih deonica DN25 do DN600</a:t>
            </a:r>
          </a:p>
        </p:txBody>
      </p:sp>
      <p:pic>
        <p:nvPicPr>
          <p:cNvPr id="4" name="Picture 4">
            <a:extLst>
              <a:ext uri="{FF2B5EF4-FFF2-40B4-BE49-F238E27FC236}">
                <a16:creationId xmlns:a16="http://schemas.microsoft.com/office/drawing/2014/main" id="{21B1D467-E238-8795-312A-DC94EA803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Y05W22-EH-022-2nd Point-Dick Programing">
            <a:extLst>
              <a:ext uri="{FF2B5EF4-FFF2-40B4-BE49-F238E27FC236}">
                <a16:creationId xmlns:a16="http://schemas.microsoft.com/office/drawing/2014/main" id="{1A444D9D-0834-4024-8E90-99BF07129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859" y="11430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a:extLst>
              <a:ext uri="{FF2B5EF4-FFF2-40B4-BE49-F238E27FC236}">
                <a16:creationId xmlns:a16="http://schemas.microsoft.com/office/drawing/2014/main" id="{BAC6EE61-EF91-430C-A9C4-E2D3DF44D465}"/>
              </a:ext>
            </a:extLst>
          </p:cNvPr>
          <p:cNvSpPr>
            <a:spLocks noGrp="1" noChangeArrowheads="1"/>
          </p:cNvSpPr>
          <p:nvPr>
            <p:ph type="title"/>
          </p:nvPr>
        </p:nvSpPr>
        <p:spPr>
          <a:xfrm>
            <a:off x="1371600" y="-76200"/>
            <a:ext cx="6629400" cy="1143000"/>
          </a:xfrm>
        </p:spPr>
        <p:txBody>
          <a:bodyPr/>
          <a:lstStyle/>
          <a:p>
            <a:r>
              <a:rPr lang="en-US" altLang="en-US" sz="2800" b="1">
                <a:solidFill>
                  <a:srgbClr val="003399"/>
                </a:solidFill>
              </a:rPr>
              <a:t>Ultra</a:t>
            </a:r>
            <a:r>
              <a:rPr lang="sr-Latn-CS" altLang="en-US" sz="2800" b="1">
                <a:solidFill>
                  <a:srgbClr val="003399"/>
                </a:solidFill>
              </a:rPr>
              <a:t>zvučno merenje protoka </a:t>
            </a:r>
            <a:br>
              <a:rPr lang="sr-Latn-CS" altLang="en-US" sz="2800" b="1">
                <a:solidFill>
                  <a:srgbClr val="003399"/>
                </a:solidFill>
              </a:rPr>
            </a:br>
            <a:r>
              <a:rPr lang="sr-Latn-CS" altLang="en-US" sz="2800" b="1">
                <a:solidFill>
                  <a:srgbClr val="003399"/>
                </a:solidFill>
              </a:rPr>
              <a:t>Clamp-on(na cevi)</a:t>
            </a:r>
            <a:endParaRPr lang="en-US" altLang="en-US" sz="2800" b="1">
              <a:solidFill>
                <a:srgbClr val="003399"/>
              </a:solidFill>
            </a:endParaRPr>
          </a:p>
        </p:txBody>
      </p:sp>
      <p:sp>
        <p:nvSpPr>
          <p:cNvPr id="132100" name="Rectangle 4">
            <a:extLst>
              <a:ext uri="{FF2B5EF4-FFF2-40B4-BE49-F238E27FC236}">
                <a16:creationId xmlns:a16="http://schemas.microsoft.com/office/drawing/2014/main" id="{A8900B63-96B7-4FA4-AD62-813BBD91D485}"/>
              </a:ext>
            </a:extLst>
          </p:cNvPr>
          <p:cNvSpPr>
            <a:spLocks noChangeArrowheads="1"/>
          </p:cNvSpPr>
          <p:nvPr/>
        </p:nvSpPr>
        <p:spPr bwMode="auto">
          <a:xfrm>
            <a:off x="1535113" y="4802188"/>
            <a:ext cx="7494587"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sr-Latn-CS" altLang="en-US" sz="2000" dirty="0">
                <a:solidFill>
                  <a:schemeClr val="bg1"/>
                </a:solidFill>
              </a:rPr>
              <a:t>Prednost</a:t>
            </a:r>
            <a:r>
              <a:rPr lang="en-US" altLang="en-US" sz="2000" dirty="0">
                <a:solidFill>
                  <a:schemeClr val="bg1"/>
                </a:solidFill>
              </a:rPr>
              <a:t>:</a:t>
            </a:r>
          </a:p>
          <a:p>
            <a:pPr>
              <a:spcBef>
                <a:spcPct val="50000"/>
              </a:spcBef>
            </a:pPr>
            <a:r>
              <a:rPr lang="sr-Latn-CS" altLang="en-US" sz="2000" dirty="0">
                <a:solidFill>
                  <a:schemeClr val="bg1"/>
                </a:solidFill>
              </a:rPr>
              <a:t>Lako za montažu, bez prekida procesa</a:t>
            </a:r>
            <a:endParaRPr lang="en-US" altLang="en-US" sz="2000" dirty="0">
              <a:solidFill>
                <a:schemeClr val="bg1"/>
              </a:solidFill>
            </a:endParaRPr>
          </a:p>
          <a:p>
            <a:r>
              <a:rPr lang="sr-Latn-CS" altLang="en-US" sz="2000" dirty="0">
                <a:solidFill>
                  <a:schemeClr val="bg1"/>
                </a:solidFill>
              </a:rPr>
              <a:t>Bez dodira s medijumom</a:t>
            </a:r>
          </a:p>
        </p:txBody>
      </p:sp>
      <p:pic>
        <p:nvPicPr>
          <p:cNvPr id="2" name="Picture 4">
            <a:extLst>
              <a:ext uri="{FF2B5EF4-FFF2-40B4-BE49-F238E27FC236}">
                <a16:creationId xmlns:a16="http://schemas.microsoft.com/office/drawing/2014/main" id="{0F1AFC77-39F3-DD50-3C94-0AC13B662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671D88-D565-4DBF-B42D-B19288907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95419"/>
            <a:ext cx="5877908" cy="5067162"/>
          </a:xfrm>
          <a:prstGeom prst="rect">
            <a:avLst/>
          </a:prstGeom>
        </p:spPr>
      </p:pic>
      <p:pic>
        <p:nvPicPr>
          <p:cNvPr id="2" name="Picture 4">
            <a:extLst>
              <a:ext uri="{FF2B5EF4-FFF2-40B4-BE49-F238E27FC236}">
                <a16:creationId xmlns:a16="http://schemas.microsoft.com/office/drawing/2014/main" id="{840BDB94-2865-A586-C4C2-C8E8BC8A9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389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83EBA876-64B3-4A9D-83B7-3E5492A9166D}"/>
              </a:ext>
            </a:extLst>
          </p:cNvPr>
          <p:cNvSpPr>
            <a:spLocks noGrp="1" noChangeArrowheads="1"/>
          </p:cNvSpPr>
          <p:nvPr>
            <p:ph type="title"/>
          </p:nvPr>
        </p:nvSpPr>
        <p:spPr>
          <a:xfrm>
            <a:off x="723900" y="203200"/>
            <a:ext cx="7772400" cy="1701800"/>
          </a:xfrm>
        </p:spPr>
        <p:txBody>
          <a:bodyPr/>
          <a:lstStyle/>
          <a:p>
            <a:br>
              <a:rPr lang="sr-Latn-CS" altLang="en-US" sz="2800" b="1" dirty="0">
                <a:solidFill>
                  <a:srgbClr val="003399"/>
                </a:solidFill>
              </a:rPr>
            </a:br>
            <a:br>
              <a:rPr lang="sr-Latn-CS" altLang="en-US" sz="2800" b="1" dirty="0">
                <a:solidFill>
                  <a:srgbClr val="003399"/>
                </a:solidFill>
              </a:rPr>
            </a:br>
            <a:r>
              <a:rPr lang="sr-Latn-CS" altLang="en-US" sz="2400" b="1" dirty="0">
                <a:solidFill>
                  <a:srgbClr val="003399"/>
                </a:solidFill>
              </a:rPr>
              <a:t>ANALITIČKA MERENJA</a:t>
            </a:r>
            <a:br>
              <a:rPr lang="sr-Latn-CS" altLang="en-US" sz="2400" b="1" dirty="0">
                <a:solidFill>
                  <a:srgbClr val="003399"/>
                </a:solidFill>
              </a:rPr>
            </a:br>
            <a:r>
              <a:rPr lang="sr-Latn-CS" altLang="en-US" sz="2400" b="1" dirty="0">
                <a:solidFill>
                  <a:srgbClr val="003399"/>
                </a:solidFill>
              </a:rPr>
              <a:t> </a:t>
            </a:r>
            <a:br>
              <a:rPr lang="sr-Latn-CS" altLang="en-US" sz="2800" b="1" dirty="0">
                <a:solidFill>
                  <a:srgbClr val="003399"/>
                </a:solidFill>
              </a:rPr>
            </a:br>
            <a:r>
              <a:rPr lang="sr-Latn-CS" altLang="en-US" sz="2400" b="1" dirty="0">
                <a:solidFill>
                  <a:srgbClr val="003399"/>
                </a:solidFill>
              </a:rPr>
              <a:t>Nova </a:t>
            </a:r>
            <a:r>
              <a:rPr lang="en-US" altLang="en-US" sz="2400" b="1" dirty="0">
                <a:solidFill>
                  <a:srgbClr val="003399"/>
                </a:solidFill>
              </a:rPr>
              <a:t> </a:t>
            </a:r>
            <a:r>
              <a:rPr lang="en-US" altLang="en-US" sz="2400" b="1" dirty="0" err="1">
                <a:solidFill>
                  <a:srgbClr val="003399"/>
                </a:solidFill>
              </a:rPr>
              <a:t>Memosens</a:t>
            </a:r>
            <a:r>
              <a:rPr lang="en-US" altLang="en-US" sz="2400" b="1" dirty="0">
                <a:solidFill>
                  <a:srgbClr val="003399"/>
                </a:solidFill>
              </a:rPr>
              <a:t> </a:t>
            </a:r>
            <a:r>
              <a:rPr lang="en-US" altLang="en-US" sz="2400" b="1" dirty="0" err="1">
                <a:solidFill>
                  <a:srgbClr val="003399"/>
                </a:solidFill>
              </a:rPr>
              <a:t>tehnolog</a:t>
            </a:r>
            <a:r>
              <a:rPr lang="sr-Latn-CS" altLang="en-US" sz="2400" b="1" dirty="0">
                <a:solidFill>
                  <a:srgbClr val="003399"/>
                </a:solidFill>
              </a:rPr>
              <a:t>ija</a:t>
            </a:r>
            <a:br>
              <a:rPr lang="sr-Latn-RS" altLang="en-US" sz="2800" b="1" dirty="0">
                <a:solidFill>
                  <a:srgbClr val="003399"/>
                </a:solidFill>
              </a:rPr>
            </a:br>
            <a:br>
              <a:rPr lang="en-US" altLang="en-US" sz="2000" dirty="0">
                <a:solidFill>
                  <a:srgbClr val="003399"/>
                </a:solidFill>
              </a:rPr>
            </a:br>
            <a:endParaRPr lang="en-US" altLang="en-US" sz="2000" dirty="0">
              <a:solidFill>
                <a:srgbClr val="003399"/>
              </a:solidFill>
            </a:endParaRPr>
          </a:p>
        </p:txBody>
      </p:sp>
      <p:grpSp>
        <p:nvGrpSpPr>
          <p:cNvPr id="139267" name="Group 3">
            <a:extLst>
              <a:ext uri="{FF2B5EF4-FFF2-40B4-BE49-F238E27FC236}">
                <a16:creationId xmlns:a16="http://schemas.microsoft.com/office/drawing/2014/main" id="{49DE47AD-1257-46B0-8219-5C0B73D34A27}"/>
              </a:ext>
            </a:extLst>
          </p:cNvPr>
          <p:cNvGrpSpPr>
            <a:grpSpLocks/>
          </p:cNvGrpSpPr>
          <p:nvPr/>
        </p:nvGrpSpPr>
        <p:grpSpPr bwMode="auto">
          <a:xfrm rot="-5400000">
            <a:off x="-577056" y="3121819"/>
            <a:ext cx="4889500" cy="1144588"/>
            <a:chOff x="1521" y="2718"/>
            <a:chExt cx="3426" cy="1065"/>
          </a:xfrm>
        </p:grpSpPr>
        <p:pic>
          <p:nvPicPr>
            <p:cNvPr id="139271" name="Picture 4" descr="memosens wunderlich Kopie">
              <a:extLst>
                <a:ext uri="{FF2B5EF4-FFF2-40B4-BE49-F238E27FC236}">
                  <a16:creationId xmlns:a16="http://schemas.microsoft.com/office/drawing/2014/main" id="{12D9D058-2AB4-4D25-B008-4E9187E97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2904" y="1740"/>
              <a:ext cx="660" cy="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9272" name="Group 5">
              <a:extLst>
                <a:ext uri="{FF2B5EF4-FFF2-40B4-BE49-F238E27FC236}">
                  <a16:creationId xmlns:a16="http://schemas.microsoft.com/office/drawing/2014/main" id="{301CE1B6-0FB6-4968-B8CA-53F3E6E481ED}"/>
                </a:ext>
              </a:extLst>
            </p:cNvPr>
            <p:cNvGrpSpPr>
              <a:grpSpLocks/>
            </p:cNvGrpSpPr>
            <p:nvPr/>
          </p:nvGrpSpPr>
          <p:grpSpPr bwMode="auto">
            <a:xfrm>
              <a:off x="2769" y="2718"/>
              <a:ext cx="701" cy="584"/>
              <a:chOff x="3504" y="638"/>
              <a:chExt cx="701" cy="584"/>
            </a:xfrm>
          </p:grpSpPr>
          <p:pic>
            <p:nvPicPr>
              <p:cNvPr id="139273" name="Picture 6" descr="platine">
                <a:extLst>
                  <a:ext uri="{FF2B5EF4-FFF2-40B4-BE49-F238E27FC236}">
                    <a16:creationId xmlns:a16="http://schemas.microsoft.com/office/drawing/2014/main" id="{2B5E14D4-21D1-46C6-8ACB-51F2CAD4D4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 y="65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9274" name="Oval 7">
                <a:extLst>
                  <a:ext uri="{FF2B5EF4-FFF2-40B4-BE49-F238E27FC236}">
                    <a16:creationId xmlns:a16="http://schemas.microsoft.com/office/drawing/2014/main" id="{D313F8A3-6F5F-49A2-AB08-B29DC9DD9CB6}"/>
                  </a:ext>
                </a:extLst>
              </p:cNvPr>
              <p:cNvSpPr>
                <a:spLocks noChangeArrowheads="1"/>
              </p:cNvSpPr>
              <p:nvPr/>
            </p:nvSpPr>
            <p:spPr bwMode="auto">
              <a:xfrm>
                <a:off x="3739" y="638"/>
                <a:ext cx="453" cy="45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9275" name="Line 8">
                <a:extLst>
                  <a:ext uri="{FF2B5EF4-FFF2-40B4-BE49-F238E27FC236}">
                    <a16:creationId xmlns:a16="http://schemas.microsoft.com/office/drawing/2014/main" id="{8EA5D231-2B37-4F55-93B4-C6510738D891}"/>
                  </a:ext>
                </a:extLst>
              </p:cNvPr>
              <p:cNvSpPr>
                <a:spLocks noChangeShapeType="1"/>
              </p:cNvSpPr>
              <p:nvPr/>
            </p:nvSpPr>
            <p:spPr bwMode="auto">
              <a:xfrm flipH="1">
                <a:off x="3504" y="979"/>
                <a:ext cx="261" cy="24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spAutoFit/>
              </a:bodyPr>
              <a:lstStyle/>
              <a:p>
                <a:endParaRPr lang="en-GB"/>
              </a:p>
            </p:txBody>
          </p:sp>
        </p:grpSp>
      </p:grpSp>
      <p:pic>
        <p:nvPicPr>
          <p:cNvPr id="139268" name="Picture 11" descr="top68oab">
            <a:extLst>
              <a:ext uri="{FF2B5EF4-FFF2-40B4-BE49-F238E27FC236}">
                <a16:creationId xmlns:a16="http://schemas.microsoft.com/office/drawing/2014/main" id="{6F6F918A-A1CE-4A4B-9F3F-3B8CF6F3FE6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607300" y="1160463"/>
            <a:ext cx="1143000" cy="1057275"/>
          </a:xfrm>
          <a:noFill/>
        </p:spPr>
      </p:pic>
      <p:sp>
        <p:nvSpPr>
          <p:cNvPr id="139270" name="Rectangle 2">
            <a:extLst>
              <a:ext uri="{FF2B5EF4-FFF2-40B4-BE49-F238E27FC236}">
                <a16:creationId xmlns:a16="http://schemas.microsoft.com/office/drawing/2014/main" id="{CDF8466C-7846-40E1-A6DF-5364135C39CC}"/>
              </a:ext>
            </a:extLst>
          </p:cNvPr>
          <p:cNvSpPr>
            <a:spLocks noChangeArrowheads="1"/>
          </p:cNvSpPr>
          <p:nvPr/>
        </p:nvSpPr>
        <p:spPr bwMode="auto">
          <a:xfrm>
            <a:off x="2451100" y="2463800"/>
            <a:ext cx="6518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spcBef>
                <a:spcPct val="20000"/>
              </a:spcBef>
              <a:buChar char="•"/>
              <a:defRPr sz="3200">
                <a:solidFill>
                  <a:schemeClr val="tx1"/>
                </a:solidFill>
                <a:latin typeface="Arial" panose="020B0604020202020204" pitchFamily="34" charset="0"/>
              </a:defRPr>
            </a:lvl1pPr>
            <a:lvl2pPr marL="746125" indent="-2889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30000"/>
              </a:spcBef>
              <a:buClr>
                <a:schemeClr val="folHlink"/>
              </a:buClr>
              <a:buSzPct val="90000"/>
              <a:buFont typeface="Wingdings" panose="05000000000000000000" pitchFamily="2" charset="2"/>
              <a:buChar char="§"/>
            </a:pPr>
            <a:r>
              <a:rPr lang="sr-Latn-CS" altLang="en-US" sz="1600" b="0" dirty="0">
                <a:solidFill>
                  <a:srgbClr val="003399"/>
                </a:solidFill>
              </a:rPr>
              <a:t>Obezbeđuje rešenje problema koja se </a:t>
            </a:r>
            <a:r>
              <a:rPr lang="sr-Latn-CS" altLang="en-US" sz="1600" b="0">
                <a:solidFill>
                  <a:srgbClr val="003399"/>
                </a:solidFill>
              </a:rPr>
              <a:t>javljaju pri </a:t>
            </a:r>
            <a:r>
              <a:rPr lang="sr-Latn-CS" altLang="en-US" sz="1600" b="0" dirty="0">
                <a:solidFill>
                  <a:srgbClr val="003399"/>
                </a:solidFill>
              </a:rPr>
              <a:t>merenjima: </a:t>
            </a:r>
          </a:p>
          <a:p>
            <a:pPr lvl="1">
              <a:spcBef>
                <a:spcPct val="30000"/>
              </a:spcBef>
              <a:buClr>
                <a:schemeClr val="folHlink"/>
              </a:buClr>
              <a:buSzPct val="90000"/>
              <a:buFont typeface="Wingdings" panose="05000000000000000000" pitchFamily="2" charset="2"/>
              <a:buChar char="§"/>
            </a:pPr>
            <a:r>
              <a:rPr lang="sr-Latn-CS" altLang="en-US" sz="1600" b="0" dirty="0">
                <a:solidFill>
                  <a:srgbClr val="003399"/>
                </a:solidFill>
              </a:rPr>
              <a:t>Vlaga u konektoru pH elektrode,</a:t>
            </a:r>
            <a:r>
              <a:rPr lang="en-US" altLang="en-US" sz="1600" b="0" dirty="0">
                <a:solidFill>
                  <a:srgbClr val="003399"/>
                </a:solidFill>
              </a:rPr>
              <a:t> </a:t>
            </a:r>
            <a:endParaRPr lang="sr-Latn-RS" altLang="en-US" sz="1600" b="0" dirty="0">
              <a:solidFill>
                <a:srgbClr val="003399"/>
              </a:solidFill>
            </a:endParaRPr>
          </a:p>
          <a:p>
            <a:pPr lvl="1">
              <a:spcBef>
                <a:spcPct val="30000"/>
              </a:spcBef>
              <a:buClr>
                <a:schemeClr val="folHlink"/>
              </a:buClr>
              <a:buSzPct val="90000"/>
              <a:buFont typeface="Wingdings" panose="05000000000000000000" pitchFamily="2" charset="2"/>
              <a:buChar char="§"/>
            </a:pPr>
            <a:r>
              <a:rPr lang="sr-Latn-CS" altLang="en-US" sz="1600" b="0" dirty="0">
                <a:solidFill>
                  <a:srgbClr val="003399"/>
                </a:solidFill>
              </a:rPr>
              <a:t>korozija kontakta i kabla, </a:t>
            </a:r>
          </a:p>
          <a:p>
            <a:pPr lvl="1">
              <a:spcBef>
                <a:spcPct val="30000"/>
              </a:spcBef>
              <a:buClr>
                <a:schemeClr val="folHlink"/>
              </a:buClr>
              <a:buSzPct val="90000"/>
              <a:buFont typeface="Wingdings" panose="05000000000000000000" pitchFamily="2" charset="2"/>
              <a:buChar char="§"/>
            </a:pPr>
            <a:r>
              <a:rPr lang="sr-Latn-CS" altLang="en-US" sz="1600" b="0" dirty="0">
                <a:solidFill>
                  <a:srgbClr val="003399"/>
                </a:solidFill>
              </a:rPr>
              <a:t>problemi s uzemljenjem...</a:t>
            </a:r>
            <a:endParaRPr lang="en-US" altLang="en-US" sz="1600" b="0" dirty="0">
              <a:solidFill>
                <a:srgbClr val="003399"/>
              </a:solidFill>
            </a:endParaRPr>
          </a:p>
          <a:p>
            <a:pPr>
              <a:spcBef>
                <a:spcPct val="30000"/>
              </a:spcBef>
              <a:buClr>
                <a:schemeClr val="folHlink"/>
              </a:buClr>
              <a:buSzPct val="90000"/>
              <a:buFont typeface="Wingdings" panose="05000000000000000000" pitchFamily="2" charset="2"/>
              <a:buChar char="§"/>
            </a:pPr>
            <a:r>
              <a:rPr lang="sr-Latn-CS" altLang="en-US" sz="1600" b="0" dirty="0">
                <a:solidFill>
                  <a:srgbClr val="003399"/>
                </a:solidFill>
              </a:rPr>
              <a:t>Pouzdane merne vrednosti</a:t>
            </a:r>
          </a:p>
          <a:p>
            <a:pPr lvl="1">
              <a:spcBef>
                <a:spcPct val="30000"/>
              </a:spcBef>
              <a:buClr>
                <a:schemeClr val="folHlink"/>
              </a:buClr>
              <a:buSzPct val="90000"/>
              <a:buFont typeface="Wingdings" panose="05000000000000000000" pitchFamily="2" charset="2"/>
              <a:buChar char="§"/>
            </a:pPr>
            <a:r>
              <a:rPr lang="sr-Latn-CS" altLang="en-US" sz="1600" b="0" dirty="0">
                <a:solidFill>
                  <a:srgbClr val="003399"/>
                </a:solidFill>
              </a:rPr>
              <a:t>zahvaljujući bezkontaktnom digitalnom prenosu signala od senzora do transmitera</a:t>
            </a:r>
          </a:p>
          <a:p>
            <a:pPr lvl="1">
              <a:spcBef>
                <a:spcPct val="30000"/>
              </a:spcBef>
              <a:buClr>
                <a:schemeClr val="folHlink"/>
              </a:buClr>
              <a:buSzPct val="90000"/>
              <a:buFont typeface="Wingdings" panose="05000000000000000000" pitchFamily="2" charset="2"/>
              <a:buChar char="§"/>
            </a:pPr>
            <a:r>
              <a:rPr lang="sr-Latn-CS" altLang="ja-JP" sz="1600" b="0" dirty="0">
                <a:solidFill>
                  <a:srgbClr val="003399"/>
                </a:solidFill>
              </a:rPr>
              <a:t>ugrađenim memorijskim čipom koji čuva podatke o datumu proizvodnje, serijskom broju, kalibracionim podacima itd. </a:t>
            </a:r>
            <a:endParaRPr lang="en-US" altLang="en-US" sz="1600" b="0" dirty="0">
              <a:solidFill>
                <a:srgbClr val="003399"/>
              </a:solidFill>
            </a:endParaRPr>
          </a:p>
        </p:txBody>
      </p:sp>
      <p:pic>
        <p:nvPicPr>
          <p:cNvPr id="2" name="Picture 4">
            <a:extLst>
              <a:ext uri="{FF2B5EF4-FFF2-40B4-BE49-F238E27FC236}">
                <a16:creationId xmlns:a16="http://schemas.microsoft.com/office/drawing/2014/main" id="{D73E4E13-39EF-EF49-D267-126E852F9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B34D750-A456-4412-8862-2A050A099CA4}"/>
              </a:ext>
            </a:extLst>
          </p:cNvPr>
          <p:cNvSpPr>
            <a:spLocks noGrp="1" noChangeArrowheads="1"/>
          </p:cNvSpPr>
          <p:nvPr>
            <p:ph type="title"/>
          </p:nvPr>
        </p:nvSpPr>
        <p:spPr>
          <a:xfrm>
            <a:off x="482600" y="755650"/>
            <a:ext cx="8278812" cy="719138"/>
          </a:xfrm>
        </p:spPr>
        <p:txBody>
          <a:bodyPr lIns="0" tIns="0" rIns="0" bIns="0"/>
          <a:lstStyle/>
          <a:p>
            <a:r>
              <a:rPr lang="en-US" altLang="en-US" sz="2800" dirty="0">
                <a:solidFill>
                  <a:srgbClr val="000066"/>
                </a:solidFill>
              </a:rPr>
              <a:t>Digital </a:t>
            </a:r>
            <a:r>
              <a:rPr lang="en-US" altLang="en-US" sz="2800" dirty="0" err="1">
                <a:solidFill>
                  <a:srgbClr val="000066"/>
                </a:solidFill>
              </a:rPr>
              <a:t>Memosens</a:t>
            </a:r>
            <a:r>
              <a:rPr lang="en-US" altLang="en-US" sz="2800" dirty="0">
                <a:solidFill>
                  <a:srgbClr val="000066"/>
                </a:solidFill>
              </a:rPr>
              <a:t> universal transmitter</a:t>
            </a:r>
            <a:br>
              <a:rPr lang="sr-Latn-CS" altLang="en-US" sz="2800" dirty="0">
                <a:solidFill>
                  <a:srgbClr val="000066"/>
                </a:solidFill>
              </a:rPr>
            </a:br>
            <a:r>
              <a:rPr lang="en-US" altLang="en-US" sz="2800" dirty="0">
                <a:solidFill>
                  <a:srgbClr val="000066"/>
                </a:solidFill>
              </a:rPr>
              <a:t> </a:t>
            </a:r>
            <a:r>
              <a:rPr lang="sr-Latn-CS" altLang="en-US" sz="2800" dirty="0">
                <a:solidFill>
                  <a:srgbClr val="000066"/>
                </a:solidFill>
              </a:rPr>
              <a:t>CM442</a:t>
            </a:r>
            <a:endParaRPr lang="en-US" altLang="en-US" sz="2800" dirty="0">
              <a:solidFill>
                <a:srgbClr val="000066"/>
              </a:solidFill>
            </a:endParaRPr>
          </a:p>
        </p:txBody>
      </p:sp>
      <p:sp>
        <p:nvSpPr>
          <p:cNvPr id="3" name="Rectangle 2">
            <a:extLst>
              <a:ext uri="{FF2B5EF4-FFF2-40B4-BE49-F238E27FC236}">
                <a16:creationId xmlns:a16="http://schemas.microsoft.com/office/drawing/2014/main" id="{96A6C1E4-5D88-4F8B-84BA-A44BB1EC9165}"/>
              </a:ext>
            </a:extLst>
          </p:cNvPr>
          <p:cNvSpPr/>
          <p:nvPr/>
        </p:nvSpPr>
        <p:spPr>
          <a:xfrm>
            <a:off x="423863" y="4514849"/>
            <a:ext cx="8458199" cy="9937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srgbClr val="000000"/>
              </a:solidFill>
              <a:latin typeface="E+H Serif" pitchFamily="18" charset="0"/>
            </a:endParaRPr>
          </a:p>
        </p:txBody>
      </p:sp>
      <p:sp>
        <p:nvSpPr>
          <p:cNvPr id="25" name="Rectangle 24">
            <a:extLst>
              <a:ext uri="{FF2B5EF4-FFF2-40B4-BE49-F238E27FC236}">
                <a16:creationId xmlns:a16="http://schemas.microsoft.com/office/drawing/2014/main" id="{47183549-1A5B-41BC-BB09-DF43437F7BEC}"/>
              </a:ext>
            </a:extLst>
          </p:cNvPr>
          <p:cNvSpPr/>
          <p:nvPr/>
        </p:nvSpPr>
        <p:spPr>
          <a:xfrm>
            <a:off x="423863" y="3314700"/>
            <a:ext cx="8458200" cy="8540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srgbClr val="000000"/>
              </a:solidFill>
              <a:latin typeface="E+H Serif" pitchFamily="18" charset="0"/>
            </a:endParaRPr>
          </a:p>
        </p:txBody>
      </p:sp>
      <p:sp>
        <p:nvSpPr>
          <p:cNvPr id="26" name="Rectangle 25">
            <a:extLst>
              <a:ext uri="{FF2B5EF4-FFF2-40B4-BE49-F238E27FC236}">
                <a16:creationId xmlns:a16="http://schemas.microsoft.com/office/drawing/2014/main" id="{FDF19C00-E28B-408B-85AF-22ABA77E7FBC}"/>
              </a:ext>
            </a:extLst>
          </p:cNvPr>
          <p:cNvSpPr/>
          <p:nvPr/>
        </p:nvSpPr>
        <p:spPr>
          <a:xfrm>
            <a:off x="423863" y="1885950"/>
            <a:ext cx="8458200" cy="1028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srgbClr val="000000"/>
              </a:solidFill>
              <a:latin typeface="E+H Serif" pitchFamily="18" charset="0"/>
            </a:endParaRPr>
          </a:p>
        </p:txBody>
      </p:sp>
      <p:sp>
        <p:nvSpPr>
          <p:cNvPr id="4" name="TextBox 3">
            <a:extLst>
              <a:ext uri="{FF2B5EF4-FFF2-40B4-BE49-F238E27FC236}">
                <a16:creationId xmlns:a16="http://schemas.microsoft.com/office/drawing/2014/main" id="{E7310EF1-598F-4C02-9353-0B3CB8BCCCC3}"/>
              </a:ext>
            </a:extLst>
          </p:cNvPr>
          <p:cNvSpPr txBox="1"/>
          <p:nvPr/>
        </p:nvSpPr>
        <p:spPr>
          <a:xfrm>
            <a:off x="909638" y="2743200"/>
            <a:ext cx="484187" cy="715963"/>
          </a:xfrm>
          <a:prstGeom prst="rect">
            <a:avLst/>
          </a:prstGeom>
          <a:noFill/>
        </p:spPr>
        <p:txBody>
          <a:bodyPr wrap="none">
            <a:spAutoFit/>
          </a:bodyPr>
          <a:lstStyle/>
          <a:p>
            <a:pPr>
              <a:defRPr/>
            </a:pPr>
            <a:r>
              <a:rPr lang="en-US" sz="4050" dirty="0">
                <a:latin typeface="E+H Serif" pitchFamily="18" charset="0"/>
              </a:rPr>
              <a:t>+</a:t>
            </a:r>
          </a:p>
        </p:txBody>
      </p:sp>
      <p:sp>
        <p:nvSpPr>
          <p:cNvPr id="28" name="TextBox 27">
            <a:extLst>
              <a:ext uri="{FF2B5EF4-FFF2-40B4-BE49-F238E27FC236}">
                <a16:creationId xmlns:a16="http://schemas.microsoft.com/office/drawing/2014/main" id="{2DCC7F17-8829-4B30-A453-B64E5CADD960}"/>
              </a:ext>
            </a:extLst>
          </p:cNvPr>
          <p:cNvSpPr txBox="1"/>
          <p:nvPr/>
        </p:nvSpPr>
        <p:spPr>
          <a:xfrm>
            <a:off x="933450" y="4041775"/>
            <a:ext cx="484188" cy="714375"/>
          </a:xfrm>
          <a:prstGeom prst="rect">
            <a:avLst/>
          </a:prstGeom>
          <a:noFill/>
        </p:spPr>
        <p:txBody>
          <a:bodyPr wrap="none">
            <a:spAutoFit/>
          </a:bodyPr>
          <a:lstStyle/>
          <a:p>
            <a:pPr>
              <a:defRPr/>
            </a:pPr>
            <a:r>
              <a:rPr lang="en-US" sz="4050" dirty="0">
                <a:latin typeface="E+H Serif" pitchFamily="18" charset="0"/>
              </a:rPr>
              <a:t>+</a:t>
            </a:r>
          </a:p>
        </p:txBody>
      </p:sp>
      <p:sp>
        <p:nvSpPr>
          <p:cNvPr id="33" name="TextBox 32">
            <a:extLst>
              <a:ext uri="{FF2B5EF4-FFF2-40B4-BE49-F238E27FC236}">
                <a16:creationId xmlns:a16="http://schemas.microsoft.com/office/drawing/2014/main" id="{D0FBF84E-FD34-4097-8CBA-78B06B7757DE}"/>
              </a:ext>
            </a:extLst>
          </p:cNvPr>
          <p:cNvSpPr txBox="1"/>
          <p:nvPr/>
        </p:nvSpPr>
        <p:spPr>
          <a:xfrm>
            <a:off x="2609850" y="2743200"/>
            <a:ext cx="484188" cy="715963"/>
          </a:xfrm>
          <a:prstGeom prst="rect">
            <a:avLst/>
          </a:prstGeom>
          <a:noFill/>
        </p:spPr>
        <p:txBody>
          <a:bodyPr wrap="none">
            <a:spAutoFit/>
          </a:bodyPr>
          <a:lstStyle/>
          <a:p>
            <a:pPr>
              <a:defRPr/>
            </a:pPr>
            <a:r>
              <a:rPr lang="en-US" sz="4050" dirty="0">
                <a:latin typeface="E+H Serif" pitchFamily="18" charset="0"/>
              </a:rPr>
              <a:t>+</a:t>
            </a:r>
          </a:p>
        </p:txBody>
      </p:sp>
      <p:sp>
        <p:nvSpPr>
          <p:cNvPr id="41" name="TextBox 40">
            <a:extLst>
              <a:ext uri="{FF2B5EF4-FFF2-40B4-BE49-F238E27FC236}">
                <a16:creationId xmlns:a16="http://schemas.microsoft.com/office/drawing/2014/main" id="{F6C9827D-8F6B-4120-804F-D452CC40A563}"/>
              </a:ext>
            </a:extLst>
          </p:cNvPr>
          <p:cNvSpPr txBox="1"/>
          <p:nvPr/>
        </p:nvSpPr>
        <p:spPr>
          <a:xfrm>
            <a:off x="2625725" y="4049713"/>
            <a:ext cx="484188" cy="715962"/>
          </a:xfrm>
          <a:prstGeom prst="rect">
            <a:avLst/>
          </a:prstGeom>
          <a:noFill/>
        </p:spPr>
        <p:txBody>
          <a:bodyPr wrap="none">
            <a:spAutoFit/>
          </a:bodyPr>
          <a:lstStyle/>
          <a:p>
            <a:pPr>
              <a:defRPr/>
            </a:pPr>
            <a:r>
              <a:rPr lang="en-US" sz="4050" dirty="0">
                <a:latin typeface="E+H Serif" pitchFamily="18" charset="0"/>
              </a:rPr>
              <a:t>+</a:t>
            </a:r>
          </a:p>
        </p:txBody>
      </p:sp>
      <p:sp>
        <p:nvSpPr>
          <p:cNvPr id="42" name="TextBox 41">
            <a:extLst>
              <a:ext uri="{FF2B5EF4-FFF2-40B4-BE49-F238E27FC236}">
                <a16:creationId xmlns:a16="http://schemas.microsoft.com/office/drawing/2014/main" id="{4726FDFF-9356-489C-80DA-C94EC1ACDF4D}"/>
              </a:ext>
            </a:extLst>
          </p:cNvPr>
          <p:cNvSpPr txBox="1"/>
          <p:nvPr/>
        </p:nvSpPr>
        <p:spPr>
          <a:xfrm>
            <a:off x="7897813" y="2743200"/>
            <a:ext cx="484187" cy="715963"/>
          </a:xfrm>
          <a:prstGeom prst="rect">
            <a:avLst/>
          </a:prstGeom>
          <a:noFill/>
        </p:spPr>
        <p:txBody>
          <a:bodyPr wrap="none">
            <a:spAutoFit/>
          </a:bodyPr>
          <a:lstStyle/>
          <a:p>
            <a:pPr>
              <a:defRPr/>
            </a:pPr>
            <a:r>
              <a:rPr lang="en-US" sz="4050" dirty="0">
                <a:latin typeface="E+H Serif" pitchFamily="18" charset="0"/>
              </a:rPr>
              <a:t>+</a:t>
            </a:r>
          </a:p>
        </p:txBody>
      </p:sp>
      <p:sp>
        <p:nvSpPr>
          <p:cNvPr id="47" name="TextBox 46">
            <a:extLst>
              <a:ext uri="{FF2B5EF4-FFF2-40B4-BE49-F238E27FC236}">
                <a16:creationId xmlns:a16="http://schemas.microsoft.com/office/drawing/2014/main" id="{F86815E4-707C-451D-A3A9-8D9AD3C97C33}"/>
              </a:ext>
            </a:extLst>
          </p:cNvPr>
          <p:cNvSpPr txBox="1"/>
          <p:nvPr/>
        </p:nvSpPr>
        <p:spPr>
          <a:xfrm>
            <a:off x="7958138" y="4049713"/>
            <a:ext cx="484187" cy="715962"/>
          </a:xfrm>
          <a:prstGeom prst="rect">
            <a:avLst/>
          </a:prstGeom>
          <a:noFill/>
        </p:spPr>
        <p:txBody>
          <a:bodyPr wrap="none">
            <a:spAutoFit/>
          </a:bodyPr>
          <a:lstStyle/>
          <a:p>
            <a:pPr>
              <a:defRPr/>
            </a:pPr>
            <a:r>
              <a:rPr lang="en-US" sz="4050" dirty="0">
                <a:latin typeface="E+H Serif" pitchFamily="18" charset="0"/>
              </a:rPr>
              <a:t>+</a:t>
            </a:r>
          </a:p>
        </p:txBody>
      </p:sp>
      <p:sp>
        <p:nvSpPr>
          <p:cNvPr id="48" name="TextBox 47">
            <a:extLst>
              <a:ext uri="{FF2B5EF4-FFF2-40B4-BE49-F238E27FC236}">
                <a16:creationId xmlns:a16="http://schemas.microsoft.com/office/drawing/2014/main" id="{3533DB6A-514E-473F-A092-6AB819C28069}"/>
              </a:ext>
            </a:extLst>
          </p:cNvPr>
          <p:cNvSpPr txBox="1"/>
          <p:nvPr/>
        </p:nvSpPr>
        <p:spPr>
          <a:xfrm>
            <a:off x="6145213" y="2735263"/>
            <a:ext cx="484187" cy="715962"/>
          </a:xfrm>
          <a:prstGeom prst="rect">
            <a:avLst/>
          </a:prstGeom>
          <a:noFill/>
        </p:spPr>
        <p:txBody>
          <a:bodyPr wrap="none">
            <a:spAutoFit/>
          </a:bodyPr>
          <a:lstStyle/>
          <a:p>
            <a:pPr>
              <a:defRPr/>
            </a:pPr>
            <a:r>
              <a:rPr lang="en-US" sz="4050" dirty="0">
                <a:latin typeface="E+H Serif" pitchFamily="18" charset="0"/>
              </a:rPr>
              <a:t>+</a:t>
            </a:r>
          </a:p>
        </p:txBody>
      </p:sp>
      <p:sp>
        <p:nvSpPr>
          <p:cNvPr id="53" name="TextBox 52">
            <a:extLst>
              <a:ext uri="{FF2B5EF4-FFF2-40B4-BE49-F238E27FC236}">
                <a16:creationId xmlns:a16="http://schemas.microsoft.com/office/drawing/2014/main" id="{7455C530-5706-4273-B84D-F5786E310800}"/>
              </a:ext>
            </a:extLst>
          </p:cNvPr>
          <p:cNvSpPr txBox="1"/>
          <p:nvPr/>
        </p:nvSpPr>
        <p:spPr>
          <a:xfrm>
            <a:off x="6226175" y="4041775"/>
            <a:ext cx="484188" cy="714375"/>
          </a:xfrm>
          <a:prstGeom prst="rect">
            <a:avLst/>
          </a:prstGeom>
          <a:noFill/>
        </p:spPr>
        <p:txBody>
          <a:bodyPr wrap="none">
            <a:spAutoFit/>
          </a:bodyPr>
          <a:lstStyle/>
          <a:p>
            <a:pPr>
              <a:defRPr/>
            </a:pPr>
            <a:r>
              <a:rPr lang="en-US" sz="4050" dirty="0">
                <a:latin typeface="E+H Serif" pitchFamily="18" charset="0"/>
              </a:rPr>
              <a:t>+</a:t>
            </a:r>
          </a:p>
        </p:txBody>
      </p:sp>
      <p:sp>
        <p:nvSpPr>
          <p:cNvPr id="54" name="TextBox 53">
            <a:extLst>
              <a:ext uri="{FF2B5EF4-FFF2-40B4-BE49-F238E27FC236}">
                <a16:creationId xmlns:a16="http://schemas.microsoft.com/office/drawing/2014/main" id="{229309D7-60EC-4F04-9F63-2F77B4CB0DB2}"/>
              </a:ext>
            </a:extLst>
          </p:cNvPr>
          <p:cNvSpPr txBox="1"/>
          <p:nvPr/>
        </p:nvSpPr>
        <p:spPr>
          <a:xfrm>
            <a:off x="4392613" y="2735263"/>
            <a:ext cx="484187" cy="715962"/>
          </a:xfrm>
          <a:prstGeom prst="rect">
            <a:avLst/>
          </a:prstGeom>
          <a:noFill/>
        </p:spPr>
        <p:txBody>
          <a:bodyPr wrap="none">
            <a:spAutoFit/>
          </a:bodyPr>
          <a:lstStyle/>
          <a:p>
            <a:pPr>
              <a:defRPr/>
            </a:pPr>
            <a:r>
              <a:rPr lang="en-US" sz="4050" dirty="0">
                <a:latin typeface="E+H Serif" pitchFamily="18" charset="0"/>
              </a:rPr>
              <a:t>+</a:t>
            </a:r>
          </a:p>
        </p:txBody>
      </p:sp>
      <p:sp>
        <p:nvSpPr>
          <p:cNvPr id="60" name="TextBox 59">
            <a:extLst>
              <a:ext uri="{FF2B5EF4-FFF2-40B4-BE49-F238E27FC236}">
                <a16:creationId xmlns:a16="http://schemas.microsoft.com/office/drawing/2014/main" id="{51861F01-D690-4255-A8E2-D0058EF9CBAD}"/>
              </a:ext>
            </a:extLst>
          </p:cNvPr>
          <p:cNvSpPr txBox="1"/>
          <p:nvPr/>
        </p:nvSpPr>
        <p:spPr>
          <a:xfrm>
            <a:off x="4483100" y="4041775"/>
            <a:ext cx="484188" cy="714375"/>
          </a:xfrm>
          <a:prstGeom prst="rect">
            <a:avLst/>
          </a:prstGeom>
          <a:noFill/>
        </p:spPr>
        <p:txBody>
          <a:bodyPr wrap="none">
            <a:spAutoFit/>
          </a:bodyPr>
          <a:lstStyle/>
          <a:p>
            <a:pPr>
              <a:defRPr/>
            </a:pPr>
            <a:r>
              <a:rPr lang="en-US" sz="4050" dirty="0">
                <a:latin typeface="E+H Serif" pitchFamily="18" charset="0"/>
              </a:rPr>
              <a:t>+</a:t>
            </a:r>
          </a:p>
        </p:txBody>
      </p:sp>
      <p:pic>
        <p:nvPicPr>
          <p:cNvPr id="45072" name="Picture 23" descr="CPF81D-7LH11-0564">
            <a:extLst>
              <a:ext uri="{FF2B5EF4-FFF2-40B4-BE49-F238E27FC236}">
                <a16:creationId xmlns:a16="http://schemas.microsoft.com/office/drawing/2014/main" id="{A0EE02CF-4037-42E1-85D2-4C4290529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587875"/>
            <a:ext cx="2159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73" name="Object 36">
            <a:extLst>
              <a:ext uri="{FF2B5EF4-FFF2-40B4-BE49-F238E27FC236}">
                <a16:creationId xmlns:a16="http://schemas.microsoft.com/office/drawing/2014/main" id="{FA479812-499A-4EE1-9A15-13026F7458B4}"/>
              </a:ext>
            </a:extLst>
          </p:cNvPr>
          <p:cNvGraphicFramePr>
            <a:graphicFrameLocks noChangeAspect="1"/>
          </p:cNvGraphicFramePr>
          <p:nvPr/>
        </p:nvGraphicFramePr>
        <p:xfrm>
          <a:off x="2239963" y="4562475"/>
          <a:ext cx="339725" cy="979488"/>
        </p:xfrm>
        <a:graphic>
          <a:graphicData uri="http://schemas.openxmlformats.org/presentationml/2006/ole">
            <mc:AlternateContent xmlns:mc="http://schemas.openxmlformats.org/markup-compatibility/2006">
              <mc:Choice xmlns:v="urn:schemas-microsoft-com:vml" Requires="v">
                <p:oleObj name="Photo Editor-Foto" r:id="rId4" imgW="1467055" imgH="5630061" progId="MSPhotoEd.3">
                  <p:embed/>
                </p:oleObj>
              </mc:Choice>
              <mc:Fallback>
                <p:oleObj name="Photo Editor-Foto" r:id="rId4" imgW="1467055" imgH="5630061" progId="MSPhotoEd.3">
                  <p:embed/>
                  <p:pic>
                    <p:nvPicPr>
                      <p:cNvPr id="45073" name="Object 36">
                        <a:extLst>
                          <a:ext uri="{FF2B5EF4-FFF2-40B4-BE49-F238E27FC236}">
                            <a16:creationId xmlns:a16="http://schemas.microsoft.com/office/drawing/2014/main" id="{FA479812-499A-4EE1-9A15-13026F745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9963" y="4562475"/>
                        <a:ext cx="3397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5074" name="Picture 5" descr="ccs142D---473">
            <a:extLst>
              <a:ext uri="{FF2B5EF4-FFF2-40B4-BE49-F238E27FC236}">
                <a16:creationId xmlns:a16="http://schemas.microsoft.com/office/drawing/2014/main" id="{A8A4063D-67D2-4D3E-8C17-86CC896D9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4573588"/>
            <a:ext cx="2301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3" descr="EH_0071">
            <a:extLst>
              <a:ext uri="{FF2B5EF4-FFF2-40B4-BE49-F238E27FC236}">
                <a16:creationId xmlns:a16="http://schemas.microsoft.com/office/drawing/2014/main" id="{1DD26E72-8719-4AAF-B549-4FBBF557A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25" y="1998663"/>
            <a:ext cx="892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73" descr="EH_0071">
            <a:extLst>
              <a:ext uri="{FF2B5EF4-FFF2-40B4-BE49-F238E27FC236}">
                <a16:creationId xmlns:a16="http://schemas.microsoft.com/office/drawing/2014/main" id="{6755DEF3-1F78-48F7-BA10-F6F0D21A6E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613" y="2003425"/>
            <a:ext cx="8921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3" descr="EH_0071">
            <a:extLst>
              <a:ext uri="{FF2B5EF4-FFF2-40B4-BE49-F238E27FC236}">
                <a16:creationId xmlns:a16="http://schemas.microsoft.com/office/drawing/2014/main" id="{417A1E5A-D38F-44E0-8B8B-8189D7B8D6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125" y="2003425"/>
            <a:ext cx="8921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3" descr="EH_0071">
            <a:extLst>
              <a:ext uri="{FF2B5EF4-FFF2-40B4-BE49-F238E27FC236}">
                <a16:creationId xmlns:a16="http://schemas.microsoft.com/office/drawing/2014/main" id="{F6D9EEC3-496B-4868-94F8-1296D21B4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138" y="1998663"/>
            <a:ext cx="892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3" descr="EH_0071">
            <a:extLst>
              <a:ext uri="{FF2B5EF4-FFF2-40B4-BE49-F238E27FC236}">
                <a16:creationId xmlns:a16="http://schemas.microsoft.com/office/drawing/2014/main" id="{F0098CF4-EF93-4867-828C-B8894A374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00" y="1998663"/>
            <a:ext cx="892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 descr="cyk10">
            <a:extLst>
              <a:ext uri="{FF2B5EF4-FFF2-40B4-BE49-F238E27FC236}">
                <a16:creationId xmlns:a16="http://schemas.microsoft.com/office/drawing/2014/main" id="{F1DC3341-B016-4B17-AE1E-5F85CA884B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125" y="3427413"/>
            <a:ext cx="8159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13" descr="cyk10">
            <a:extLst>
              <a:ext uri="{FF2B5EF4-FFF2-40B4-BE49-F238E27FC236}">
                <a16:creationId xmlns:a16="http://schemas.microsoft.com/office/drawing/2014/main" id="{A8CE9A34-D61E-4330-B728-72FC2B7EBA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6475" y="3427413"/>
            <a:ext cx="8159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13" descr="cyk10">
            <a:extLst>
              <a:ext uri="{FF2B5EF4-FFF2-40B4-BE49-F238E27FC236}">
                <a16:creationId xmlns:a16="http://schemas.microsoft.com/office/drawing/2014/main" id="{5D6908DF-FA31-4EF2-86EA-E735EAF80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0650" y="3409950"/>
            <a:ext cx="8159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 descr="cyk10">
            <a:extLst>
              <a:ext uri="{FF2B5EF4-FFF2-40B4-BE49-F238E27FC236}">
                <a16:creationId xmlns:a16="http://schemas.microsoft.com/office/drawing/2014/main" id="{0C2AFC7C-A545-499F-9EAB-01CD6F5810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4838" y="3435350"/>
            <a:ext cx="8175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3" descr="cyk10">
            <a:extLst>
              <a:ext uri="{FF2B5EF4-FFF2-40B4-BE49-F238E27FC236}">
                <a16:creationId xmlns:a16="http://schemas.microsoft.com/office/drawing/2014/main" id="{6534EAF3-6C8E-44B9-A798-53AF965D58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9025" y="3414713"/>
            <a:ext cx="8159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6" name="TextBox 45">
            <a:extLst>
              <a:ext uri="{FF2B5EF4-FFF2-40B4-BE49-F238E27FC236}">
                <a16:creationId xmlns:a16="http://schemas.microsoft.com/office/drawing/2014/main" id="{9F57462E-2282-4D07-80E1-9317AA636BD0}"/>
              </a:ext>
            </a:extLst>
          </p:cNvPr>
          <p:cNvSpPr txBox="1">
            <a:spLocks noChangeArrowheads="1"/>
          </p:cNvSpPr>
          <p:nvPr/>
        </p:nvSpPr>
        <p:spPr bwMode="auto">
          <a:xfrm>
            <a:off x="931863" y="4899025"/>
            <a:ext cx="11191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E+H Weidemann Com Medium" pitchFamily="2" charset="0"/>
              </a:defRPr>
            </a:lvl1pPr>
            <a:lvl2pPr marL="742950" indent="-285750">
              <a:defRPr sz="1600">
                <a:solidFill>
                  <a:schemeClr val="tx1"/>
                </a:solidFill>
                <a:latin typeface="E+H Weidemann Com Medium" pitchFamily="2" charset="0"/>
              </a:defRPr>
            </a:lvl2pPr>
            <a:lvl3pPr marL="1143000" indent="-228600">
              <a:defRPr sz="1600">
                <a:solidFill>
                  <a:schemeClr val="tx1"/>
                </a:solidFill>
                <a:latin typeface="E+H Weidemann Com Medium" pitchFamily="2" charset="0"/>
              </a:defRPr>
            </a:lvl3pPr>
            <a:lvl4pPr marL="1600200" indent="-228600">
              <a:defRPr sz="1600">
                <a:solidFill>
                  <a:schemeClr val="tx1"/>
                </a:solidFill>
                <a:latin typeface="E+H Weidemann Com Medium" pitchFamily="2" charset="0"/>
              </a:defRPr>
            </a:lvl4pPr>
            <a:lvl5pPr marL="2057400" indent="-228600">
              <a:defRPr sz="1600">
                <a:solidFill>
                  <a:schemeClr val="tx1"/>
                </a:solidFill>
                <a:latin typeface="E+H Weidemann Com Medium" pitchFamily="2" charset="0"/>
              </a:defRPr>
            </a:lvl5pPr>
            <a:lvl6pPr marL="2514600" indent="-228600" eaLnBrk="0" fontAlgn="base" hangingPunct="0">
              <a:spcBef>
                <a:spcPct val="0"/>
              </a:spcBef>
              <a:spcAft>
                <a:spcPct val="0"/>
              </a:spcAft>
              <a:defRPr sz="1600">
                <a:solidFill>
                  <a:schemeClr val="tx1"/>
                </a:solidFill>
                <a:latin typeface="E+H Weidemann Com Medium" pitchFamily="2" charset="0"/>
              </a:defRPr>
            </a:lvl6pPr>
            <a:lvl7pPr marL="2971800" indent="-228600" eaLnBrk="0" fontAlgn="base" hangingPunct="0">
              <a:spcBef>
                <a:spcPct val="0"/>
              </a:spcBef>
              <a:spcAft>
                <a:spcPct val="0"/>
              </a:spcAft>
              <a:defRPr sz="1600">
                <a:solidFill>
                  <a:schemeClr val="tx1"/>
                </a:solidFill>
                <a:latin typeface="E+H Weidemann Com Medium" pitchFamily="2" charset="0"/>
              </a:defRPr>
            </a:lvl7pPr>
            <a:lvl8pPr marL="3429000" indent="-228600" eaLnBrk="0" fontAlgn="base" hangingPunct="0">
              <a:spcBef>
                <a:spcPct val="0"/>
              </a:spcBef>
              <a:spcAft>
                <a:spcPct val="0"/>
              </a:spcAft>
              <a:defRPr sz="1600">
                <a:solidFill>
                  <a:schemeClr val="tx1"/>
                </a:solidFill>
                <a:latin typeface="E+H Weidemann Com Medium" pitchFamily="2" charset="0"/>
              </a:defRPr>
            </a:lvl8pPr>
            <a:lvl9pPr marL="3886200" indent="-228600" eaLnBrk="0" fontAlgn="base" hangingPunct="0">
              <a:spcBef>
                <a:spcPct val="0"/>
              </a:spcBef>
              <a:spcAft>
                <a:spcPct val="0"/>
              </a:spcAft>
              <a:defRPr sz="1600">
                <a:solidFill>
                  <a:schemeClr val="tx1"/>
                </a:solidFill>
                <a:latin typeface="E+H Weidemann Com Medium" pitchFamily="2" charset="0"/>
              </a:defRPr>
            </a:lvl9pPr>
          </a:lstStyle>
          <a:p>
            <a:r>
              <a:rPr lang="en-US" altLang="en-US" sz="1500" b="1">
                <a:solidFill>
                  <a:schemeClr val="bg2"/>
                </a:solidFill>
                <a:latin typeface="E+H Serif" panose="02020403050405020404" pitchFamily="18" charset="0"/>
              </a:rPr>
              <a:t>pH Sensor</a:t>
            </a:r>
          </a:p>
        </p:txBody>
      </p:sp>
      <p:pic>
        <p:nvPicPr>
          <p:cNvPr id="45087" name="Picture 6">
            <a:extLst>
              <a:ext uri="{FF2B5EF4-FFF2-40B4-BE49-F238E27FC236}">
                <a16:creationId xmlns:a16="http://schemas.microsoft.com/office/drawing/2014/main" id="{87CEB92A-9766-4FF6-A063-BF05040A9A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5525" y="4522788"/>
            <a:ext cx="868363"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88" name="Picture 91">
            <a:extLst>
              <a:ext uri="{FF2B5EF4-FFF2-40B4-BE49-F238E27FC236}">
                <a16:creationId xmlns:a16="http://schemas.microsoft.com/office/drawing/2014/main" id="{261D46BA-C550-4170-86B2-3DABEEE92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5150" y="4545013"/>
            <a:ext cx="390525"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89" name="TextBox 80">
            <a:extLst>
              <a:ext uri="{FF2B5EF4-FFF2-40B4-BE49-F238E27FC236}">
                <a16:creationId xmlns:a16="http://schemas.microsoft.com/office/drawing/2014/main" id="{90DFFA24-0FDA-4212-BD9A-02AF08F320CF}"/>
              </a:ext>
            </a:extLst>
          </p:cNvPr>
          <p:cNvSpPr txBox="1">
            <a:spLocks noChangeArrowheads="1"/>
          </p:cNvSpPr>
          <p:nvPr/>
        </p:nvSpPr>
        <p:spPr bwMode="auto">
          <a:xfrm>
            <a:off x="3670300" y="1617663"/>
            <a:ext cx="311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E+H Weidemann Com Medium" pitchFamily="2" charset="0"/>
              </a:defRPr>
            </a:lvl1pPr>
            <a:lvl2pPr marL="742950" indent="-285750">
              <a:defRPr sz="1600">
                <a:solidFill>
                  <a:schemeClr val="tx1"/>
                </a:solidFill>
                <a:latin typeface="E+H Weidemann Com Medium" pitchFamily="2" charset="0"/>
              </a:defRPr>
            </a:lvl2pPr>
            <a:lvl3pPr marL="1143000" indent="-228600">
              <a:defRPr sz="1600">
                <a:solidFill>
                  <a:schemeClr val="tx1"/>
                </a:solidFill>
                <a:latin typeface="E+H Weidemann Com Medium" pitchFamily="2" charset="0"/>
              </a:defRPr>
            </a:lvl3pPr>
            <a:lvl4pPr marL="1600200" indent="-228600">
              <a:defRPr sz="1600">
                <a:solidFill>
                  <a:schemeClr val="tx1"/>
                </a:solidFill>
                <a:latin typeface="E+H Weidemann Com Medium" pitchFamily="2" charset="0"/>
              </a:defRPr>
            </a:lvl4pPr>
            <a:lvl5pPr marL="2057400" indent="-228600">
              <a:defRPr sz="1600">
                <a:solidFill>
                  <a:schemeClr val="tx1"/>
                </a:solidFill>
                <a:latin typeface="E+H Weidemann Com Medium" pitchFamily="2" charset="0"/>
              </a:defRPr>
            </a:lvl5pPr>
            <a:lvl6pPr marL="2514600" indent="-228600" eaLnBrk="0" fontAlgn="base" hangingPunct="0">
              <a:spcBef>
                <a:spcPct val="0"/>
              </a:spcBef>
              <a:spcAft>
                <a:spcPct val="0"/>
              </a:spcAft>
              <a:defRPr sz="1600">
                <a:solidFill>
                  <a:schemeClr val="tx1"/>
                </a:solidFill>
                <a:latin typeface="E+H Weidemann Com Medium" pitchFamily="2" charset="0"/>
              </a:defRPr>
            </a:lvl6pPr>
            <a:lvl7pPr marL="2971800" indent="-228600" eaLnBrk="0" fontAlgn="base" hangingPunct="0">
              <a:spcBef>
                <a:spcPct val="0"/>
              </a:spcBef>
              <a:spcAft>
                <a:spcPct val="0"/>
              </a:spcAft>
              <a:defRPr sz="1600">
                <a:solidFill>
                  <a:schemeClr val="tx1"/>
                </a:solidFill>
                <a:latin typeface="E+H Weidemann Com Medium" pitchFamily="2" charset="0"/>
              </a:defRPr>
            </a:lvl7pPr>
            <a:lvl8pPr marL="3429000" indent="-228600" eaLnBrk="0" fontAlgn="base" hangingPunct="0">
              <a:spcBef>
                <a:spcPct val="0"/>
              </a:spcBef>
              <a:spcAft>
                <a:spcPct val="0"/>
              </a:spcAft>
              <a:defRPr sz="1600">
                <a:solidFill>
                  <a:schemeClr val="tx1"/>
                </a:solidFill>
                <a:latin typeface="E+H Weidemann Com Medium" pitchFamily="2" charset="0"/>
              </a:defRPr>
            </a:lvl8pPr>
            <a:lvl9pPr marL="3886200" indent="-228600" eaLnBrk="0" fontAlgn="base" hangingPunct="0">
              <a:spcBef>
                <a:spcPct val="0"/>
              </a:spcBef>
              <a:spcAft>
                <a:spcPct val="0"/>
              </a:spcAft>
              <a:defRPr sz="1600">
                <a:solidFill>
                  <a:schemeClr val="tx1"/>
                </a:solidFill>
                <a:latin typeface="E+H Weidemann Com Medium" pitchFamily="2" charset="0"/>
              </a:defRPr>
            </a:lvl9pPr>
          </a:lstStyle>
          <a:p>
            <a:r>
              <a:rPr lang="en-US" altLang="en-US" sz="1800" b="1" dirty="0" err="1">
                <a:solidFill>
                  <a:schemeClr val="bg2"/>
                </a:solidFill>
                <a:latin typeface="E+H Serif" panose="02020403050405020404" pitchFamily="18" charset="0"/>
              </a:rPr>
              <a:t>Liquiline</a:t>
            </a:r>
            <a:r>
              <a:rPr lang="en-US" altLang="en-US" sz="1800" b="1" dirty="0">
                <a:solidFill>
                  <a:schemeClr val="bg2"/>
                </a:solidFill>
                <a:latin typeface="E+H Serif" panose="02020403050405020404" pitchFamily="18" charset="0"/>
              </a:rPr>
              <a:t> CM44x</a:t>
            </a:r>
          </a:p>
        </p:txBody>
      </p:sp>
      <p:sp>
        <p:nvSpPr>
          <p:cNvPr id="40" name="TextBox 39">
            <a:extLst>
              <a:ext uri="{FF2B5EF4-FFF2-40B4-BE49-F238E27FC236}">
                <a16:creationId xmlns:a16="http://schemas.microsoft.com/office/drawing/2014/main" id="{126D9C90-258A-416E-BC86-843A7550D2E9}"/>
              </a:ext>
            </a:extLst>
          </p:cNvPr>
          <p:cNvSpPr txBox="1"/>
          <p:nvPr/>
        </p:nvSpPr>
        <p:spPr>
          <a:xfrm>
            <a:off x="2520950" y="4895850"/>
            <a:ext cx="1809750" cy="322263"/>
          </a:xfrm>
          <a:prstGeom prst="rect">
            <a:avLst/>
          </a:prstGeom>
          <a:noFill/>
        </p:spPr>
        <p:txBody>
          <a:bodyPr>
            <a:spAutoFit/>
          </a:bodyPr>
          <a:lstStyle/>
          <a:p>
            <a:pPr>
              <a:defRPr/>
            </a:pPr>
            <a:r>
              <a:rPr lang="en-US" sz="1500" b="1" dirty="0">
                <a:solidFill>
                  <a:schemeClr val="accent5">
                    <a:lumMod val="60000"/>
                    <a:lumOff val="40000"/>
                  </a:schemeClr>
                </a:solidFill>
                <a:latin typeface="E+H Serif" pitchFamily="18" charset="0"/>
              </a:rPr>
              <a:t>Conductivity Sensor</a:t>
            </a:r>
          </a:p>
        </p:txBody>
      </p:sp>
      <p:sp>
        <p:nvSpPr>
          <p:cNvPr id="45091" name="TextBox 42">
            <a:extLst>
              <a:ext uri="{FF2B5EF4-FFF2-40B4-BE49-F238E27FC236}">
                <a16:creationId xmlns:a16="http://schemas.microsoft.com/office/drawing/2014/main" id="{45247A3F-95ED-463B-A334-FBDE801E4CBA}"/>
              </a:ext>
            </a:extLst>
          </p:cNvPr>
          <p:cNvSpPr txBox="1">
            <a:spLocks noChangeArrowheads="1"/>
          </p:cNvSpPr>
          <p:nvPr/>
        </p:nvSpPr>
        <p:spPr bwMode="auto">
          <a:xfrm>
            <a:off x="4470400" y="4889500"/>
            <a:ext cx="13668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E+H Weidemann Com Medium" pitchFamily="2" charset="0"/>
              </a:defRPr>
            </a:lvl1pPr>
            <a:lvl2pPr marL="742950" indent="-285750">
              <a:defRPr sz="1600">
                <a:solidFill>
                  <a:schemeClr val="tx1"/>
                </a:solidFill>
                <a:latin typeface="E+H Weidemann Com Medium" pitchFamily="2" charset="0"/>
              </a:defRPr>
            </a:lvl2pPr>
            <a:lvl3pPr marL="1143000" indent="-228600">
              <a:defRPr sz="1600">
                <a:solidFill>
                  <a:schemeClr val="tx1"/>
                </a:solidFill>
                <a:latin typeface="E+H Weidemann Com Medium" pitchFamily="2" charset="0"/>
              </a:defRPr>
            </a:lvl3pPr>
            <a:lvl4pPr marL="1600200" indent="-228600">
              <a:defRPr sz="1600">
                <a:solidFill>
                  <a:schemeClr val="tx1"/>
                </a:solidFill>
                <a:latin typeface="E+H Weidemann Com Medium" pitchFamily="2" charset="0"/>
              </a:defRPr>
            </a:lvl4pPr>
            <a:lvl5pPr marL="2057400" indent="-228600">
              <a:defRPr sz="1600">
                <a:solidFill>
                  <a:schemeClr val="tx1"/>
                </a:solidFill>
                <a:latin typeface="E+H Weidemann Com Medium" pitchFamily="2" charset="0"/>
              </a:defRPr>
            </a:lvl5pPr>
            <a:lvl6pPr marL="2514600" indent="-228600" eaLnBrk="0" fontAlgn="base" hangingPunct="0">
              <a:spcBef>
                <a:spcPct val="0"/>
              </a:spcBef>
              <a:spcAft>
                <a:spcPct val="0"/>
              </a:spcAft>
              <a:defRPr sz="1600">
                <a:solidFill>
                  <a:schemeClr val="tx1"/>
                </a:solidFill>
                <a:latin typeface="E+H Weidemann Com Medium" pitchFamily="2" charset="0"/>
              </a:defRPr>
            </a:lvl6pPr>
            <a:lvl7pPr marL="2971800" indent="-228600" eaLnBrk="0" fontAlgn="base" hangingPunct="0">
              <a:spcBef>
                <a:spcPct val="0"/>
              </a:spcBef>
              <a:spcAft>
                <a:spcPct val="0"/>
              </a:spcAft>
              <a:defRPr sz="1600">
                <a:solidFill>
                  <a:schemeClr val="tx1"/>
                </a:solidFill>
                <a:latin typeface="E+H Weidemann Com Medium" pitchFamily="2" charset="0"/>
              </a:defRPr>
            </a:lvl7pPr>
            <a:lvl8pPr marL="3429000" indent="-228600" eaLnBrk="0" fontAlgn="base" hangingPunct="0">
              <a:spcBef>
                <a:spcPct val="0"/>
              </a:spcBef>
              <a:spcAft>
                <a:spcPct val="0"/>
              </a:spcAft>
              <a:defRPr sz="1600">
                <a:solidFill>
                  <a:schemeClr val="tx1"/>
                </a:solidFill>
                <a:latin typeface="E+H Weidemann Com Medium" pitchFamily="2" charset="0"/>
              </a:defRPr>
            </a:lvl8pPr>
            <a:lvl9pPr marL="3886200" indent="-228600" eaLnBrk="0" fontAlgn="base" hangingPunct="0">
              <a:spcBef>
                <a:spcPct val="0"/>
              </a:spcBef>
              <a:spcAft>
                <a:spcPct val="0"/>
              </a:spcAft>
              <a:defRPr sz="1600">
                <a:solidFill>
                  <a:schemeClr val="tx1"/>
                </a:solidFill>
                <a:latin typeface="E+H Weidemann Com Medium" pitchFamily="2" charset="0"/>
              </a:defRPr>
            </a:lvl9pPr>
          </a:lstStyle>
          <a:p>
            <a:r>
              <a:rPr lang="en-US" altLang="en-US" sz="1500" b="1">
                <a:solidFill>
                  <a:srgbClr val="FF0000"/>
                </a:solidFill>
                <a:latin typeface="E+H Serif" panose="02020403050405020404" pitchFamily="18" charset="0"/>
              </a:rPr>
              <a:t>Turbidity Sensor</a:t>
            </a:r>
          </a:p>
        </p:txBody>
      </p:sp>
      <p:sp>
        <p:nvSpPr>
          <p:cNvPr id="45092" name="TextBox 43">
            <a:extLst>
              <a:ext uri="{FF2B5EF4-FFF2-40B4-BE49-F238E27FC236}">
                <a16:creationId xmlns:a16="http://schemas.microsoft.com/office/drawing/2014/main" id="{77B20F61-7BAD-412A-8248-D1DAAEF4248E}"/>
              </a:ext>
            </a:extLst>
          </p:cNvPr>
          <p:cNvSpPr txBox="1">
            <a:spLocks noChangeArrowheads="1"/>
          </p:cNvSpPr>
          <p:nvPr/>
        </p:nvSpPr>
        <p:spPr bwMode="auto">
          <a:xfrm>
            <a:off x="6183313" y="4884738"/>
            <a:ext cx="1471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E+H Weidemann Com Medium" pitchFamily="2" charset="0"/>
              </a:defRPr>
            </a:lvl1pPr>
            <a:lvl2pPr marL="742950" indent="-285750">
              <a:defRPr sz="1600">
                <a:solidFill>
                  <a:schemeClr val="tx1"/>
                </a:solidFill>
                <a:latin typeface="E+H Weidemann Com Medium" pitchFamily="2" charset="0"/>
              </a:defRPr>
            </a:lvl2pPr>
            <a:lvl3pPr marL="1143000" indent="-228600">
              <a:defRPr sz="1600">
                <a:solidFill>
                  <a:schemeClr val="tx1"/>
                </a:solidFill>
                <a:latin typeface="E+H Weidemann Com Medium" pitchFamily="2" charset="0"/>
              </a:defRPr>
            </a:lvl3pPr>
            <a:lvl4pPr marL="1600200" indent="-228600">
              <a:defRPr sz="1600">
                <a:solidFill>
                  <a:schemeClr val="tx1"/>
                </a:solidFill>
                <a:latin typeface="E+H Weidemann Com Medium" pitchFamily="2" charset="0"/>
              </a:defRPr>
            </a:lvl4pPr>
            <a:lvl5pPr marL="2057400" indent="-228600">
              <a:defRPr sz="1600">
                <a:solidFill>
                  <a:schemeClr val="tx1"/>
                </a:solidFill>
                <a:latin typeface="E+H Weidemann Com Medium" pitchFamily="2" charset="0"/>
              </a:defRPr>
            </a:lvl5pPr>
            <a:lvl6pPr marL="2514600" indent="-228600" eaLnBrk="0" fontAlgn="base" hangingPunct="0">
              <a:spcBef>
                <a:spcPct val="0"/>
              </a:spcBef>
              <a:spcAft>
                <a:spcPct val="0"/>
              </a:spcAft>
              <a:defRPr sz="1600">
                <a:solidFill>
                  <a:schemeClr val="tx1"/>
                </a:solidFill>
                <a:latin typeface="E+H Weidemann Com Medium" pitchFamily="2" charset="0"/>
              </a:defRPr>
            </a:lvl6pPr>
            <a:lvl7pPr marL="2971800" indent="-228600" eaLnBrk="0" fontAlgn="base" hangingPunct="0">
              <a:spcBef>
                <a:spcPct val="0"/>
              </a:spcBef>
              <a:spcAft>
                <a:spcPct val="0"/>
              </a:spcAft>
              <a:defRPr sz="1600">
                <a:solidFill>
                  <a:schemeClr val="tx1"/>
                </a:solidFill>
                <a:latin typeface="E+H Weidemann Com Medium" pitchFamily="2" charset="0"/>
              </a:defRPr>
            </a:lvl7pPr>
            <a:lvl8pPr marL="3429000" indent="-228600" eaLnBrk="0" fontAlgn="base" hangingPunct="0">
              <a:spcBef>
                <a:spcPct val="0"/>
              </a:spcBef>
              <a:spcAft>
                <a:spcPct val="0"/>
              </a:spcAft>
              <a:defRPr sz="1600">
                <a:solidFill>
                  <a:schemeClr val="tx1"/>
                </a:solidFill>
                <a:latin typeface="E+H Weidemann Com Medium" pitchFamily="2" charset="0"/>
              </a:defRPr>
            </a:lvl8pPr>
            <a:lvl9pPr marL="3886200" indent="-228600" eaLnBrk="0" fontAlgn="base" hangingPunct="0">
              <a:spcBef>
                <a:spcPct val="0"/>
              </a:spcBef>
              <a:spcAft>
                <a:spcPct val="0"/>
              </a:spcAft>
              <a:defRPr sz="1600">
                <a:solidFill>
                  <a:schemeClr val="tx1"/>
                </a:solidFill>
                <a:latin typeface="E+H Weidemann Com Medium" pitchFamily="2" charset="0"/>
              </a:defRPr>
            </a:lvl9pPr>
          </a:lstStyle>
          <a:p>
            <a:r>
              <a:rPr lang="en-US" altLang="en-US" sz="1500" b="1">
                <a:solidFill>
                  <a:srgbClr val="00B050"/>
                </a:solidFill>
                <a:latin typeface="E+H Serif" panose="02020403050405020404" pitchFamily="18" charset="0"/>
              </a:rPr>
              <a:t>D.Oxygen Sensor</a:t>
            </a:r>
          </a:p>
        </p:txBody>
      </p:sp>
      <p:sp>
        <p:nvSpPr>
          <p:cNvPr id="45093" name="TextBox 49">
            <a:extLst>
              <a:ext uri="{FF2B5EF4-FFF2-40B4-BE49-F238E27FC236}">
                <a16:creationId xmlns:a16="http://schemas.microsoft.com/office/drawing/2014/main" id="{EDA2FB65-3578-403A-AF19-B30B9E1D9FDA}"/>
              </a:ext>
            </a:extLst>
          </p:cNvPr>
          <p:cNvSpPr txBox="1">
            <a:spLocks noChangeArrowheads="1"/>
          </p:cNvSpPr>
          <p:nvPr/>
        </p:nvSpPr>
        <p:spPr bwMode="auto">
          <a:xfrm>
            <a:off x="7947025" y="4886325"/>
            <a:ext cx="8858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E+H Weidemann Com Medium" pitchFamily="2" charset="0"/>
              </a:defRPr>
            </a:lvl1pPr>
            <a:lvl2pPr marL="742950" indent="-285750">
              <a:defRPr sz="1600">
                <a:solidFill>
                  <a:schemeClr val="tx1"/>
                </a:solidFill>
                <a:latin typeface="E+H Weidemann Com Medium" pitchFamily="2" charset="0"/>
              </a:defRPr>
            </a:lvl2pPr>
            <a:lvl3pPr marL="1143000" indent="-228600">
              <a:defRPr sz="1600">
                <a:solidFill>
                  <a:schemeClr val="tx1"/>
                </a:solidFill>
                <a:latin typeface="E+H Weidemann Com Medium" pitchFamily="2" charset="0"/>
              </a:defRPr>
            </a:lvl3pPr>
            <a:lvl4pPr marL="1600200" indent="-228600">
              <a:defRPr sz="1600">
                <a:solidFill>
                  <a:schemeClr val="tx1"/>
                </a:solidFill>
                <a:latin typeface="E+H Weidemann Com Medium" pitchFamily="2" charset="0"/>
              </a:defRPr>
            </a:lvl4pPr>
            <a:lvl5pPr marL="2057400" indent="-228600">
              <a:defRPr sz="1600">
                <a:solidFill>
                  <a:schemeClr val="tx1"/>
                </a:solidFill>
                <a:latin typeface="E+H Weidemann Com Medium" pitchFamily="2" charset="0"/>
              </a:defRPr>
            </a:lvl5pPr>
            <a:lvl6pPr marL="2514600" indent="-228600" eaLnBrk="0" fontAlgn="base" hangingPunct="0">
              <a:spcBef>
                <a:spcPct val="0"/>
              </a:spcBef>
              <a:spcAft>
                <a:spcPct val="0"/>
              </a:spcAft>
              <a:defRPr sz="1600">
                <a:solidFill>
                  <a:schemeClr val="tx1"/>
                </a:solidFill>
                <a:latin typeface="E+H Weidemann Com Medium" pitchFamily="2" charset="0"/>
              </a:defRPr>
            </a:lvl6pPr>
            <a:lvl7pPr marL="2971800" indent="-228600" eaLnBrk="0" fontAlgn="base" hangingPunct="0">
              <a:spcBef>
                <a:spcPct val="0"/>
              </a:spcBef>
              <a:spcAft>
                <a:spcPct val="0"/>
              </a:spcAft>
              <a:defRPr sz="1600">
                <a:solidFill>
                  <a:schemeClr val="tx1"/>
                </a:solidFill>
                <a:latin typeface="E+H Weidemann Com Medium" pitchFamily="2" charset="0"/>
              </a:defRPr>
            </a:lvl7pPr>
            <a:lvl8pPr marL="3429000" indent="-228600" eaLnBrk="0" fontAlgn="base" hangingPunct="0">
              <a:spcBef>
                <a:spcPct val="0"/>
              </a:spcBef>
              <a:spcAft>
                <a:spcPct val="0"/>
              </a:spcAft>
              <a:defRPr sz="1600">
                <a:solidFill>
                  <a:schemeClr val="tx1"/>
                </a:solidFill>
                <a:latin typeface="E+H Weidemann Com Medium" pitchFamily="2" charset="0"/>
              </a:defRPr>
            </a:lvl8pPr>
            <a:lvl9pPr marL="3886200" indent="-228600" eaLnBrk="0" fontAlgn="base" hangingPunct="0">
              <a:spcBef>
                <a:spcPct val="0"/>
              </a:spcBef>
              <a:spcAft>
                <a:spcPct val="0"/>
              </a:spcAft>
              <a:defRPr sz="1600">
                <a:solidFill>
                  <a:schemeClr val="tx1"/>
                </a:solidFill>
                <a:latin typeface="E+H Weidemann Com Medium" pitchFamily="2" charset="0"/>
              </a:defRPr>
            </a:lvl9pPr>
          </a:lstStyle>
          <a:p>
            <a:r>
              <a:rPr lang="en-US" altLang="en-US" sz="1500" b="1">
                <a:latin typeface="E+H Serif" panose="02020403050405020404" pitchFamily="18" charset="0"/>
              </a:rPr>
              <a:t>Chlorine</a:t>
            </a:r>
          </a:p>
          <a:p>
            <a:r>
              <a:rPr lang="en-US" altLang="en-US" sz="1500" b="1">
                <a:latin typeface="E+H Serif" panose="02020403050405020404" pitchFamily="18" charset="0"/>
              </a:rPr>
              <a:t>Sensor</a:t>
            </a:r>
          </a:p>
        </p:txBody>
      </p:sp>
      <p:sp>
        <p:nvSpPr>
          <p:cNvPr id="45094" name="Slide Number Placeholder 4">
            <a:extLst>
              <a:ext uri="{FF2B5EF4-FFF2-40B4-BE49-F238E27FC236}">
                <a16:creationId xmlns:a16="http://schemas.microsoft.com/office/drawing/2014/main" id="{BFD9875C-0BC2-489E-B288-4D4F95E1293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a:solidFill>
                  <a:schemeClr val="tx1"/>
                </a:solidFill>
                <a:latin typeface="E+H Weidemann Com Medium" pitchFamily="2" charset="0"/>
              </a:defRPr>
            </a:lvl1pPr>
            <a:lvl2pPr marL="742950" indent="-285750">
              <a:defRPr sz="1600">
                <a:solidFill>
                  <a:schemeClr val="tx1"/>
                </a:solidFill>
                <a:latin typeface="E+H Weidemann Com Medium" pitchFamily="2" charset="0"/>
              </a:defRPr>
            </a:lvl2pPr>
            <a:lvl3pPr marL="1143000" indent="-228600">
              <a:defRPr sz="1600">
                <a:solidFill>
                  <a:schemeClr val="tx1"/>
                </a:solidFill>
                <a:latin typeface="E+H Weidemann Com Medium" pitchFamily="2" charset="0"/>
              </a:defRPr>
            </a:lvl3pPr>
            <a:lvl4pPr marL="1600200" indent="-228600">
              <a:defRPr sz="1600">
                <a:solidFill>
                  <a:schemeClr val="tx1"/>
                </a:solidFill>
                <a:latin typeface="E+H Weidemann Com Medium" pitchFamily="2" charset="0"/>
              </a:defRPr>
            </a:lvl4pPr>
            <a:lvl5pPr marL="2057400" indent="-228600">
              <a:defRPr sz="1600">
                <a:solidFill>
                  <a:schemeClr val="tx1"/>
                </a:solidFill>
                <a:latin typeface="E+H Weidemann Com Medium" pitchFamily="2" charset="0"/>
              </a:defRPr>
            </a:lvl5pPr>
            <a:lvl6pPr marL="2514600" indent="-228600" eaLnBrk="0" fontAlgn="base" hangingPunct="0">
              <a:spcBef>
                <a:spcPct val="0"/>
              </a:spcBef>
              <a:spcAft>
                <a:spcPct val="0"/>
              </a:spcAft>
              <a:defRPr sz="1600">
                <a:solidFill>
                  <a:schemeClr val="tx1"/>
                </a:solidFill>
                <a:latin typeface="E+H Weidemann Com Medium" pitchFamily="2" charset="0"/>
              </a:defRPr>
            </a:lvl6pPr>
            <a:lvl7pPr marL="2971800" indent="-228600" eaLnBrk="0" fontAlgn="base" hangingPunct="0">
              <a:spcBef>
                <a:spcPct val="0"/>
              </a:spcBef>
              <a:spcAft>
                <a:spcPct val="0"/>
              </a:spcAft>
              <a:defRPr sz="1600">
                <a:solidFill>
                  <a:schemeClr val="tx1"/>
                </a:solidFill>
                <a:latin typeface="E+H Weidemann Com Medium" pitchFamily="2" charset="0"/>
              </a:defRPr>
            </a:lvl7pPr>
            <a:lvl8pPr marL="3429000" indent="-228600" eaLnBrk="0" fontAlgn="base" hangingPunct="0">
              <a:spcBef>
                <a:spcPct val="0"/>
              </a:spcBef>
              <a:spcAft>
                <a:spcPct val="0"/>
              </a:spcAft>
              <a:defRPr sz="1600">
                <a:solidFill>
                  <a:schemeClr val="tx1"/>
                </a:solidFill>
                <a:latin typeface="E+H Weidemann Com Medium" pitchFamily="2" charset="0"/>
              </a:defRPr>
            </a:lvl8pPr>
            <a:lvl9pPr marL="3886200" indent="-228600" eaLnBrk="0" fontAlgn="base" hangingPunct="0">
              <a:spcBef>
                <a:spcPct val="0"/>
              </a:spcBef>
              <a:spcAft>
                <a:spcPct val="0"/>
              </a:spcAft>
              <a:defRPr sz="1600">
                <a:solidFill>
                  <a:schemeClr val="tx1"/>
                </a:solidFill>
                <a:latin typeface="E+H Weidemann Com Medium" pitchFamily="2" charset="0"/>
              </a:defRPr>
            </a:lvl9pPr>
          </a:lstStyle>
          <a:p>
            <a:r>
              <a:rPr lang="en-US" altLang="en-US" sz="1000">
                <a:solidFill>
                  <a:srgbClr val="000000"/>
                </a:solidFill>
              </a:rPr>
              <a:t>Slide </a:t>
            </a:r>
            <a:fld id="{BD9043C6-D361-4629-9DEB-0F82C4D9A78E}" type="slidenum">
              <a:rPr lang="en-US" altLang="en-US" sz="1000">
                <a:solidFill>
                  <a:srgbClr val="000000"/>
                </a:solidFill>
              </a:rPr>
              <a:pPr/>
              <a:t>15</a:t>
            </a:fld>
            <a:endParaRPr lang="en-US" altLang="en-US" sz="1000">
              <a:solidFill>
                <a:srgbClr val="000000"/>
              </a:solidFill>
            </a:endParaRPr>
          </a:p>
        </p:txBody>
      </p:sp>
      <p:pic>
        <p:nvPicPr>
          <p:cNvPr id="2" name="Picture 27">
            <a:extLst>
              <a:ext uri="{FF2B5EF4-FFF2-40B4-BE49-F238E27FC236}">
                <a16:creationId xmlns:a16="http://schemas.microsoft.com/office/drawing/2014/main" id="{9792E1E3-8077-D1DB-629A-3C4D3CB71A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7200" y="271463"/>
            <a:ext cx="8064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6FDB9A4-5810-5F1F-6931-47B1D46CF7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3.33333E-6 1.48148E-6 L -0.17622 0.00069 " pathEditMode="relative" rAng="0" ptsTypes="AA">
                                      <p:cBhvr>
                                        <p:cTn id="10" dur="2000" fill="hold"/>
                                        <p:tgtEl>
                                          <p:spTgt spid="72"/>
                                        </p:tgtEl>
                                        <p:attrNameLst>
                                          <p:attrName>ppt_x</p:attrName>
                                          <p:attrName>ppt_y</p:attrName>
                                        </p:attrNameLst>
                                      </p:cBhvr>
                                      <p:rCtr x="-8819" y="2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path" presetSubtype="0" accel="50000" decel="50000" fill="hold" nodeType="clickEffect">
                                  <p:stCondLst>
                                    <p:cond delay="0"/>
                                  </p:stCondLst>
                                  <p:childTnLst>
                                    <p:animMotion origin="layout" path="M -2.77778E-6 -2.96296E-6 L 0.09757 -0.11643 C 0.11806 -0.14282 0.14861 -0.15717 0.18056 -0.15717 C 0.21702 -0.15717 0.24601 -0.14282 0.2665 -0.11643 L 0.36424 -2.96296E-6 " pathEditMode="relative" rAng="0" ptsTypes="FffFF">
                                      <p:cBhvr>
                                        <p:cTn id="18" dur="2000" fill="hold"/>
                                        <p:tgtEl>
                                          <p:spTgt spid="71"/>
                                        </p:tgtEl>
                                        <p:attrNameLst>
                                          <p:attrName>ppt_x</p:attrName>
                                          <p:attrName>ppt_y</p:attrName>
                                        </p:attrNameLst>
                                      </p:cBhvr>
                                      <p:rCtr x="18212" y="-787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path" presetSubtype="0" accel="50000" decel="50000" fill="hold" nodeType="clickEffect">
                                  <p:stCondLst>
                                    <p:cond delay="0"/>
                                  </p:stCondLst>
                                  <p:childTnLst>
                                    <p:animMotion origin="layout" path="M 0 1.48148E-6 L 0.20503 -0.11644 C 0.24809 -0.14283 0.3125 -0.15741 0.37951 -0.15741 C 0.4559 -0.15741 0.51719 -0.14283 0.56007 -0.11644 L 0.76545 1.48148E-6 " pathEditMode="relative" rAng="0" ptsTypes="FffFF">
                                      <p:cBhvr>
                                        <p:cTn id="26" dur="2000" fill="hold"/>
                                        <p:tgtEl>
                                          <p:spTgt spid="45"/>
                                        </p:tgtEl>
                                        <p:attrNameLst>
                                          <p:attrName>ppt_x</p:attrName>
                                          <p:attrName>ppt_y</p:attrName>
                                        </p:attrNameLst>
                                      </p:cBhvr>
                                      <p:rCtr x="38264" y="-7870"/>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path" presetSubtype="0" accel="50000" decel="50000" fill="hold" nodeType="clickEffect">
                                  <p:stCondLst>
                                    <p:cond delay="0"/>
                                  </p:stCondLst>
                                  <p:childTnLst>
                                    <p:animMotion origin="layout" path="M 1.66667E-6 1.85185E-6 L -0.15399 -0.11528 C -0.18629 -0.14097 -0.23438 -0.15556 -0.28472 -0.15556 C -0.34202 -0.15556 -0.38785 -0.14097 -0.42014 -0.11528 L -0.57396 1.85185E-6 " pathEditMode="relative" rAng="0" ptsTypes="FffFF">
                                      <p:cBhvr>
                                        <p:cTn id="30" dur="2000" fill="hold"/>
                                        <p:tgtEl>
                                          <p:spTgt spid="56"/>
                                        </p:tgtEl>
                                        <p:attrNameLst>
                                          <p:attrName>ppt_x</p:attrName>
                                          <p:attrName>ppt_y</p:attrName>
                                        </p:attrNameLst>
                                      </p:cBhvr>
                                      <p:rCtr x="-28698"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A241CCCE-4863-4B0F-B85B-681708FDF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2">
            <a:extLst>
              <a:ext uri="{FF2B5EF4-FFF2-40B4-BE49-F238E27FC236}">
                <a16:creationId xmlns:a16="http://schemas.microsoft.com/office/drawing/2014/main" id="{21DFBBAD-150A-4BDD-9314-42B30982D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68338"/>
            <a:ext cx="6937375" cy="577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extBox 1">
            <a:extLst>
              <a:ext uri="{FF2B5EF4-FFF2-40B4-BE49-F238E27FC236}">
                <a16:creationId xmlns:a16="http://schemas.microsoft.com/office/drawing/2014/main" id="{79CA6BB9-FFCD-423C-8A76-E25F8FC1655D}"/>
              </a:ext>
            </a:extLst>
          </p:cNvPr>
          <p:cNvSpPr txBox="1">
            <a:spLocks noChangeArrowheads="1"/>
          </p:cNvSpPr>
          <p:nvPr/>
        </p:nvSpPr>
        <p:spPr bwMode="auto">
          <a:xfrm>
            <a:off x="3962400" y="206375"/>
            <a:ext cx="2359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r-Latn-RS" altLang="en-US" sz="2400">
                <a:solidFill>
                  <a:schemeClr val="tx2"/>
                </a:solidFill>
              </a:rPr>
              <a:t>Usluge servisa</a:t>
            </a:r>
            <a:endParaRPr lang="en-US" altLang="en-US" sz="2400">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21F9F004-BC38-470F-99BB-327099880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E:\DSC_9564.JPG">
            <a:extLst>
              <a:ext uri="{FF2B5EF4-FFF2-40B4-BE49-F238E27FC236}">
                <a16:creationId xmlns:a16="http://schemas.microsoft.com/office/drawing/2014/main" id="{036BC9AE-BB60-49B4-9658-93D4A3F7B779}"/>
              </a:ext>
            </a:extLst>
          </p:cNvPr>
          <p:cNvPicPr>
            <a:picLocks noChangeAspect="1" noChangeArrowheads="1"/>
          </p:cNvPicPr>
          <p:nvPr/>
        </p:nvPicPr>
        <p:blipFill>
          <a:blip r:embed="rId3"/>
          <a:srcRect/>
          <a:stretch>
            <a:fillRect/>
          </a:stretch>
        </p:blipFill>
        <p:spPr bwMode="auto">
          <a:xfrm>
            <a:off x="1425575" y="1143000"/>
            <a:ext cx="2754313" cy="1828800"/>
          </a:xfrm>
          <a:prstGeom prst="rect">
            <a:avLst/>
          </a:prstGeom>
          <a:noFill/>
          <a:effectLst>
            <a:outerShdw blurRad="254000" dist="38100" dir="2700000" algn="tl" rotWithShape="0">
              <a:prstClr val="black">
                <a:alpha val="40000"/>
              </a:prstClr>
            </a:outerShdw>
          </a:effectLst>
        </p:spPr>
      </p:pic>
      <p:pic>
        <p:nvPicPr>
          <p:cNvPr id="4" name="Picture 7" descr="2005 profibus">
            <a:extLst>
              <a:ext uri="{FF2B5EF4-FFF2-40B4-BE49-F238E27FC236}">
                <a16:creationId xmlns:a16="http://schemas.microsoft.com/office/drawing/2014/main" id="{90C7E578-D038-49BE-9787-12FE7002D142}"/>
              </a:ext>
            </a:extLst>
          </p:cNvPr>
          <p:cNvPicPr>
            <a:picLocks noChangeAspect="1" noChangeArrowheads="1"/>
          </p:cNvPicPr>
          <p:nvPr/>
        </p:nvPicPr>
        <p:blipFill>
          <a:blip r:embed="rId4"/>
          <a:srcRect/>
          <a:stretch>
            <a:fillRect/>
          </a:stretch>
        </p:blipFill>
        <p:spPr bwMode="auto">
          <a:xfrm>
            <a:off x="3559175" y="1371600"/>
            <a:ext cx="2743200" cy="3775075"/>
          </a:xfrm>
          <a:prstGeom prst="rect">
            <a:avLst/>
          </a:prstGeom>
          <a:noFill/>
          <a:effectLst>
            <a:outerShdw blurRad="254000" dist="38100" dir="2700000" algn="tl" rotWithShape="0">
              <a:prstClr val="black">
                <a:alpha val="40000"/>
              </a:prstClr>
            </a:outerShdw>
          </a:effectLst>
        </p:spPr>
      </p:pic>
      <p:graphicFrame>
        <p:nvGraphicFramePr>
          <p:cNvPr id="5" name="Object 8">
            <a:extLst>
              <a:ext uri="{FF2B5EF4-FFF2-40B4-BE49-F238E27FC236}">
                <a16:creationId xmlns:a16="http://schemas.microsoft.com/office/drawing/2014/main" id="{38C55053-B41F-46E1-8A70-A628B2CAE3BA}"/>
              </a:ext>
            </a:extLst>
          </p:cNvPr>
          <p:cNvGraphicFramePr>
            <a:graphicFrameLocks noChangeAspect="1"/>
          </p:cNvGraphicFramePr>
          <p:nvPr/>
        </p:nvGraphicFramePr>
        <p:xfrm>
          <a:off x="6149975" y="1676400"/>
          <a:ext cx="2774950" cy="3829050"/>
        </p:xfrm>
        <a:graphic>
          <a:graphicData uri="http://schemas.openxmlformats.org/presentationml/2006/ole">
            <mc:AlternateContent xmlns:mc="http://schemas.openxmlformats.org/markup-compatibility/2006">
              <mc:Choice xmlns:v="urn:schemas-microsoft-com:vml" Requires="v">
                <p:oleObj name="Acrobat Document" r:id="rId5" imgW="5811061" imgH="8019048" progId="AcroExch.Document.DC">
                  <p:embed/>
                </p:oleObj>
              </mc:Choice>
              <mc:Fallback>
                <p:oleObj name="Acrobat Document" r:id="rId5" imgW="5811061" imgH="8019048" progId="AcroExch.Document.DC">
                  <p:embed/>
                  <p:pic>
                    <p:nvPicPr>
                      <p:cNvPr id="5" name="Object 8">
                        <a:extLst>
                          <a:ext uri="{FF2B5EF4-FFF2-40B4-BE49-F238E27FC236}">
                            <a16:creationId xmlns:a16="http://schemas.microsoft.com/office/drawing/2014/main" id="{38C55053-B41F-46E1-8A70-A628B2CAE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9975" y="1676400"/>
                        <a:ext cx="277495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8" name="TextBox 1">
            <a:extLst>
              <a:ext uri="{FF2B5EF4-FFF2-40B4-BE49-F238E27FC236}">
                <a16:creationId xmlns:a16="http://schemas.microsoft.com/office/drawing/2014/main" id="{44F156D5-4B3B-46BE-BA3F-08ECD730C41C}"/>
              </a:ext>
            </a:extLst>
          </p:cNvPr>
          <p:cNvSpPr txBox="1">
            <a:spLocks noChangeArrowheads="1"/>
          </p:cNvSpPr>
          <p:nvPr/>
        </p:nvSpPr>
        <p:spPr bwMode="auto">
          <a:xfrm>
            <a:off x="2057400" y="206375"/>
            <a:ext cx="543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r-Latn-RS" altLang="en-US" sz="2400">
                <a:solidFill>
                  <a:schemeClr val="tx2"/>
                </a:solidFill>
              </a:rPr>
              <a:t>Naši serviseri – iskustvo i stručnost</a:t>
            </a:r>
            <a:endParaRPr lang="en-US" altLang="en-US" sz="24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CB11-A4C1-4E22-906A-5F9594BBA52E}"/>
              </a:ext>
            </a:extLst>
          </p:cNvPr>
          <p:cNvSpPr>
            <a:spLocks noGrp="1"/>
          </p:cNvSpPr>
          <p:nvPr>
            <p:ph type="title"/>
          </p:nvPr>
        </p:nvSpPr>
        <p:spPr>
          <a:xfrm>
            <a:off x="452312" y="1216629"/>
            <a:ext cx="8239374" cy="276341"/>
          </a:xfrm>
        </p:spPr>
        <p:txBody>
          <a:bodyPr/>
          <a:lstStyle/>
          <a:p>
            <a:r>
              <a:rPr lang="sr-Latn-CS" dirty="0"/>
              <a:t>E+H applicator</a:t>
            </a:r>
            <a:endParaRPr lang="sr-Latn-RS" dirty="0"/>
          </a:p>
        </p:txBody>
      </p:sp>
      <p:sp>
        <p:nvSpPr>
          <p:cNvPr id="3" name="Text Placeholder 2">
            <a:extLst>
              <a:ext uri="{FF2B5EF4-FFF2-40B4-BE49-F238E27FC236}">
                <a16:creationId xmlns:a16="http://schemas.microsoft.com/office/drawing/2014/main" id="{821D1AD9-79E8-47AF-9B41-8DBC7371265A}"/>
              </a:ext>
            </a:extLst>
          </p:cNvPr>
          <p:cNvSpPr>
            <a:spLocks noGrp="1"/>
          </p:cNvSpPr>
          <p:nvPr>
            <p:ph type="body" idx="1"/>
          </p:nvPr>
        </p:nvSpPr>
        <p:spPr>
          <a:xfrm>
            <a:off x="3048000" y="5057979"/>
            <a:ext cx="5889663" cy="421091"/>
          </a:xfrm>
        </p:spPr>
        <p:txBody>
          <a:bodyPr/>
          <a:lstStyle/>
          <a:p>
            <a:r>
              <a:rPr lang="sr-Latn-RS" sz="2000" dirty="0">
                <a:hlinkClick r:id="rId2"/>
              </a:rPr>
              <a:t>https://portal.endress.com/webapp/applicator10/salestool_v59424/index.html#/main/start</a:t>
            </a:r>
            <a:endParaRPr lang="sr-Latn-RS" sz="2000" dirty="0"/>
          </a:p>
        </p:txBody>
      </p:sp>
      <p:pic>
        <p:nvPicPr>
          <p:cNvPr id="4" name="Picture 3">
            <a:extLst>
              <a:ext uri="{FF2B5EF4-FFF2-40B4-BE49-F238E27FC236}">
                <a16:creationId xmlns:a16="http://schemas.microsoft.com/office/drawing/2014/main" id="{914002FF-1831-45B5-9E5E-DEFEDE55C970}"/>
              </a:ext>
            </a:extLst>
          </p:cNvPr>
          <p:cNvPicPr>
            <a:picLocks noChangeAspect="1"/>
          </p:cNvPicPr>
          <p:nvPr/>
        </p:nvPicPr>
        <p:blipFill>
          <a:blip r:embed="rId3"/>
          <a:stretch>
            <a:fillRect/>
          </a:stretch>
        </p:blipFill>
        <p:spPr>
          <a:xfrm>
            <a:off x="1255648" y="1671589"/>
            <a:ext cx="4692715" cy="3386390"/>
          </a:xfrm>
          <a:prstGeom prst="rect">
            <a:avLst/>
          </a:prstGeom>
        </p:spPr>
      </p:pic>
      <p:pic>
        <p:nvPicPr>
          <p:cNvPr id="5" name="Picture 4">
            <a:extLst>
              <a:ext uri="{FF2B5EF4-FFF2-40B4-BE49-F238E27FC236}">
                <a16:creationId xmlns:a16="http://schemas.microsoft.com/office/drawing/2014/main" id="{71810032-1E70-4DEA-B63D-BA6F09CCD1BC}"/>
              </a:ext>
            </a:extLst>
          </p:cNvPr>
          <p:cNvPicPr>
            <a:picLocks noChangeAspect="1"/>
          </p:cNvPicPr>
          <p:nvPr/>
        </p:nvPicPr>
        <p:blipFill>
          <a:blip r:embed="rId4"/>
          <a:stretch>
            <a:fillRect/>
          </a:stretch>
        </p:blipFill>
        <p:spPr>
          <a:xfrm>
            <a:off x="6301394" y="1760899"/>
            <a:ext cx="2660514" cy="3207771"/>
          </a:xfrm>
          <a:prstGeom prst="rect">
            <a:avLst/>
          </a:prstGeom>
        </p:spPr>
      </p:pic>
      <p:sp>
        <p:nvSpPr>
          <p:cNvPr id="6" name="object 28">
            <a:extLst>
              <a:ext uri="{FF2B5EF4-FFF2-40B4-BE49-F238E27FC236}">
                <a16:creationId xmlns:a16="http://schemas.microsoft.com/office/drawing/2014/main" id="{DDB6330F-41A9-4167-A358-4DD38DC3CA09}"/>
              </a:ext>
            </a:extLst>
          </p:cNvPr>
          <p:cNvSpPr txBox="1">
            <a:spLocks noGrp="1"/>
          </p:cNvSpPr>
          <p:nvPr>
            <p:ph type="sldNum" sz="quarter" idx="7"/>
          </p:nvPr>
        </p:nvSpPr>
        <p:spPr>
          <a:xfrm>
            <a:off x="788923" y="6423292"/>
            <a:ext cx="466725" cy="138499"/>
          </a:xfrm>
          <a:prstGeom prst="rect">
            <a:avLst/>
          </a:prstGeom>
        </p:spPr>
        <p:txBody>
          <a:bodyPr vert="horz" wrap="square" lIns="0" tIns="0" rIns="0" bIns="0" rtlCol="0">
            <a:spAutoFit/>
          </a:bodyPr>
          <a:lstStyle>
            <a:defPPr>
              <a:defRPr lang="sr-Latn-RS"/>
            </a:defPPr>
            <a:lvl1pPr marL="0" algn="l" defTabSz="914400" rtl="0" eaLnBrk="1" latinLnBrk="0" hangingPunct="1">
              <a:defRPr sz="9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860">
              <a:spcBef>
                <a:spcPts val="174"/>
              </a:spcBef>
            </a:pPr>
            <a:r>
              <a:rPr lang="en-GB" spc="-50" dirty="0"/>
              <a:t>Slide</a:t>
            </a:r>
            <a:r>
              <a:rPr lang="en-GB" spc="-145" dirty="0"/>
              <a:t> </a:t>
            </a:r>
            <a:endParaRPr spc="-30" dirty="0"/>
          </a:p>
        </p:txBody>
      </p:sp>
      <p:pic>
        <p:nvPicPr>
          <p:cNvPr id="7" name="Picture 4">
            <a:extLst>
              <a:ext uri="{FF2B5EF4-FFF2-40B4-BE49-F238E27FC236}">
                <a16:creationId xmlns:a16="http://schemas.microsoft.com/office/drawing/2014/main" id="{BCA6B2CB-9BFD-6EE0-5C56-DB64AF169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28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921702">
            <a:extLst>
              <a:ext uri="{FF2B5EF4-FFF2-40B4-BE49-F238E27FC236}">
                <a16:creationId xmlns:a16="http://schemas.microsoft.com/office/drawing/2014/main" id="{FDB69EDD-2FD2-4839-9009-5A8314EF7C6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86200" y="304800"/>
            <a:ext cx="5080000" cy="2649538"/>
          </a:xfrm>
        </p:spPr>
      </p:pic>
      <p:pic>
        <p:nvPicPr>
          <p:cNvPr id="7171" name="Picture 4">
            <a:extLst>
              <a:ext uri="{FF2B5EF4-FFF2-40B4-BE49-F238E27FC236}">
                <a16:creationId xmlns:a16="http://schemas.microsoft.com/office/drawing/2014/main" id="{B3989973-983C-5F44-D013-63506838F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550" y="685800"/>
            <a:ext cx="2835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Content Placeholder 8">
            <a:extLst>
              <a:ext uri="{FF2B5EF4-FFF2-40B4-BE49-F238E27FC236}">
                <a16:creationId xmlns:a16="http://schemas.microsoft.com/office/drawing/2014/main" id="{08A21419-A0CE-7D6E-C744-CB267C16E8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8100" y="4191000"/>
            <a:ext cx="266858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a:extLst>
              <a:ext uri="{FF2B5EF4-FFF2-40B4-BE49-F238E27FC236}">
                <a16:creationId xmlns:a16="http://schemas.microsoft.com/office/drawing/2014/main" id="{38135D79-E7C3-5495-F18A-80AABE244A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619500"/>
            <a:ext cx="4470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descr="master 01.jpg">
            <a:extLst>
              <a:ext uri="{FF2B5EF4-FFF2-40B4-BE49-F238E27FC236}">
                <a16:creationId xmlns:a16="http://schemas.microsoft.com/office/drawing/2014/main" id="{E627CA54-9A1B-4937-96C3-BB70885E81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a:extLst>
              <a:ext uri="{FF2B5EF4-FFF2-40B4-BE49-F238E27FC236}">
                <a16:creationId xmlns:a16="http://schemas.microsoft.com/office/drawing/2014/main" id="{F02FA90F-84AE-4497-8750-163555AF64D9}"/>
              </a:ext>
            </a:extLst>
          </p:cNvPr>
          <p:cNvSpPr txBox="1">
            <a:spLocks noChangeArrowheads="1"/>
          </p:cNvSpPr>
          <p:nvPr/>
        </p:nvSpPr>
        <p:spPr bwMode="auto">
          <a:xfrm>
            <a:off x="1143000" y="228602"/>
            <a:ext cx="3943350" cy="8620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r-Latn-C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charset="0"/>
              </a:rPr>
              <a:t>MERIS d.o.o</a:t>
            </a:r>
          </a:p>
        </p:txBody>
      </p:sp>
      <p:sp>
        <p:nvSpPr>
          <p:cNvPr id="5" name="Rectangle 4">
            <a:extLst>
              <a:ext uri="{FF2B5EF4-FFF2-40B4-BE49-F238E27FC236}">
                <a16:creationId xmlns:a16="http://schemas.microsoft.com/office/drawing/2014/main" id="{84DCE573-FA9E-441C-B9F5-8C81E3972955}"/>
              </a:ext>
            </a:extLst>
          </p:cNvPr>
          <p:cNvSpPr/>
          <p:nvPr/>
        </p:nvSpPr>
        <p:spPr>
          <a:xfrm>
            <a:off x="0" y="1219200"/>
            <a:ext cx="4572000" cy="762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Osnivanje</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 </a:t>
            </a:r>
            <a:r>
              <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199</a:t>
            </a:r>
            <a:r>
              <a:rPr kumimoji="0" lang="en-GB"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a:t>
            </a:r>
            <a:r>
              <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t>
            </a:r>
          </a:p>
        </p:txBody>
      </p:sp>
      <p:sp>
        <p:nvSpPr>
          <p:cNvPr id="6" name="Rectangle 5">
            <a:extLst>
              <a:ext uri="{FF2B5EF4-FFF2-40B4-BE49-F238E27FC236}">
                <a16:creationId xmlns:a16="http://schemas.microsoft.com/office/drawing/2014/main" id="{10C1CE06-D510-496F-9072-C0282ABBCF13}"/>
              </a:ext>
            </a:extLst>
          </p:cNvPr>
          <p:cNvSpPr/>
          <p:nvPr/>
        </p:nvSpPr>
        <p:spPr>
          <a:xfrm>
            <a:off x="0" y="2286000"/>
            <a:ext cx="4572000" cy="762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26 zaposlena, 18 Ing.</a:t>
            </a:r>
          </a:p>
        </p:txBody>
      </p:sp>
      <p:sp>
        <p:nvSpPr>
          <p:cNvPr id="7" name="Rectangle 6">
            <a:extLst>
              <a:ext uri="{FF2B5EF4-FFF2-40B4-BE49-F238E27FC236}">
                <a16:creationId xmlns:a16="http://schemas.microsoft.com/office/drawing/2014/main" id="{4A8A8270-EE4D-45DD-A3C0-63DA194F51D4}"/>
              </a:ext>
            </a:extLst>
          </p:cNvPr>
          <p:cNvSpPr/>
          <p:nvPr/>
        </p:nvSpPr>
        <p:spPr>
          <a:xfrm>
            <a:off x="0" y="3352800"/>
            <a:ext cx="4572000" cy="9144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t>
            </a:r>
            <a:r>
              <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oslovni prostor</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 </a:t>
            </a:r>
            <a:r>
              <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200</a:t>
            </a:r>
            <a:r>
              <a:rPr kumimoji="0" lang="en-GB"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8</a:t>
            </a:r>
            <a:r>
              <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p:txBody>
      </p:sp>
      <p:sp>
        <p:nvSpPr>
          <p:cNvPr id="8" name="Rectangle 7">
            <a:extLst>
              <a:ext uri="{FF2B5EF4-FFF2-40B4-BE49-F238E27FC236}">
                <a16:creationId xmlns:a16="http://schemas.microsoft.com/office/drawing/2014/main" id="{7B360CEE-605E-449D-B1D3-26F32D78F15A}"/>
              </a:ext>
            </a:extLst>
          </p:cNvPr>
          <p:cNvSpPr/>
          <p:nvPr/>
        </p:nvSpPr>
        <p:spPr>
          <a:xfrm>
            <a:off x="0" y="4648200"/>
            <a:ext cx="4572000" cy="914400"/>
          </a:xfrm>
          <a:prstGeom prst="rect">
            <a:avLst/>
          </a:prstGeom>
          <a:solidFill>
            <a:srgbClr val="4F81BD">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ts val="35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Arial" charset="0"/>
              </a:rPr>
              <a:t>S</a:t>
            </a:r>
            <a:r>
              <a:rPr kumimoji="0" lang="sr-Latn-C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Arial" charset="0"/>
              </a:rPr>
              <a:t>vetski renomirani proizvođači</a:t>
            </a:r>
          </a:p>
        </p:txBody>
      </p:sp>
      <p:sp>
        <p:nvSpPr>
          <p:cNvPr id="9" name="Rectangle 8">
            <a:extLst>
              <a:ext uri="{FF2B5EF4-FFF2-40B4-BE49-F238E27FC236}">
                <a16:creationId xmlns:a16="http://schemas.microsoft.com/office/drawing/2014/main" id="{E94B1E0E-0E81-4BCF-BB5F-21BB2086C56D}"/>
              </a:ext>
            </a:extLst>
          </p:cNvPr>
          <p:cNvSpPr/>
          <p:nvPr/>
        </p:nvSpPr>
        <p:spPr>
          <a:xfrm>
            <a:off x="0" y="5943600"/>
            <a:ext cx="4572000" cy="914400"/>
          </a:xfrm>
          <a:prstGeom prst="rect">
            <a:avLst/>
          </a:prstGeom>
          <a:solidFill>
            <a:srgbClr val="4F81BD">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r-Latn-R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SRPS ISO 9001:2015 </a:t>
            </a:r>
            <a:endParaRPr kumimoji="0" lang="sr-Latn-C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47AA880-3EB9-0845-C033-F50BB481A573}"/>
              </a:ext>
            </a:extLst>
          </p:cNvPr>
          <p:cNvSpPr>
            <a:spLocks noGrp="1" noChangeArrowheads="1"/>
          </p:cNvSpPr>
          <p:nvPr>
            <p:ph type="title" idx="4294967295"/>
          </p:nvPr>
        </p:nvSpPr>
        <p:spPr>
          <a:xfrm>
            <a:off x="381000" y="0"/>
            <a:ext cx="7772400" cy="1143000"/>
          </a:xfrm>
        </p:spPr>
        <p:txBody>
          <a:bodyPr/>
          <a:lstStyle/>
          <a:p>
            <a:pPr eaLnBrk="1" hangingPunct="1"/>
            <a:r>
              <a:rPr lang="en-US" altLang="en-US" sz="2800" b="1">
                <a:solidFill>
                  <a:srgbClr val="00B0F0"/>
                </a:solidFill>
              </a:rPr>
              <a:t>Zašto je </a:t>
            </a:r>
            <a:r>
              <a:rPr lang="sr-Latn-CS" altLang="en-US" sz="2800" b="1">
                <a:solidFill>
                  <a:srgbClr val="00B0F0"/>
                </a:solidFill>
              </a:rPr>
              <a:t>Flygt lider na tržištu?</a:t>
            </a:r>
            <a:endParaRPr lang="en-GB" altLang="en-US" b="1">
              <a:solidFill>
                <a:srgbClr val="00B0F0"/>
              </a:solidFill>
            </a:endParaRPr>
          </a:p>
        </p:txBody>
      </p:sp>
      <p:sp>
        <p:nvSpPr>
          <p:cNvPr id="3075" name="Text Box 6">
            <a:extLst>
              <a:ext uri="{FF2B5EF4-FFF2-40B4-BE49-F238E27FC236}">
                <a16:creationId xmlns:a16="http://schemas.microsoft.com/office/drawing/2014/main" id="{6EA077D0-6087-4358-B6A8-94463EA8E91D}"/>
              </a:ext>
            </a:extLst>
          </p:cNvPr>
          <p:cNvSpPr>
            <a:spLocks noGrp="1" noChangeArrowheads="1"/>
          </p:cNvSpPr>
          <p:nvPr>
            <p:ph type="body" idx="4294967295"/>
          </p:nvPr>
        </p:nvSpPr>
        <p:spPr>
          <a:xfrm>
            <a:off x="1143000" y="1143000"/>
            <a:ext cx="6835775" cy="4648200"/>
          </a:xfrm>
        </p:spPr>
        <p:txBody>
          <a:bodyPr/>
          <a:lstStyle/>
          <a:p>
            <a:pPr eaLnBrk="1" hangingPunct="1">
              <a:defRPr/>
            </a:pPr>
            <a:r>
              <a:rPr lang="sr-Latn-CS" sz="2000" b="1" i="1" dirty="0">
                <a:solidFill>
                  <a:srgbClr val="00B0F0"/>
                </a:solidFill>
              </a:rPr>
              <a:t>F</a:t>
            </a:r>
            <a:r>
              <a:rPr lang="sr-Latn-CS" sz="2000" i="1" dirty="0">
                <a:solidFill>
                  <a:srgbClr val="00B0F0"/>
                </a:solidFill>
              </a:rPr>
              <a:t>irma je osnovana 1901. godine</a:t>
            </a:r>
          </a:p>
          <a:p>
            <a:pPr eaLnBrk="1" hangingPunct="1">
              <a:defRPr/>
            </a:pPr>
            <a:r>
              <a:rPr lang="sr-Latn-CS" sz="2000" b="1" i="1" dirty="0">
                <a:solidFill>
                  <a:srgbClr val="00B0F0"/>
                </a:solidFill>
              </a:rPr>
              <a:t>P</a:t>
            </a:r>
            <a:r>
              <a:rPr lang="sr-Latn-CS" sz="2000" i="1" dirty="0">
                <a:solidFill>
                  <a:srgbClr val="00B0F0"/>
                </a:solidFill>
              </a:rPr>
              <a:t>osluje u okviru </a:t>
            </a:r>
            <a:r>
              <a:rPr lang="en-US" sz="2000" i="1" dirty="0">
                <a:solidFill>
                  <a:srgbClr val="00B0F0"/>
                </a:solidFill>
              </a:rPr>
              <a:t>Xylem </a:t>
            </a:r>
            <a:r>
              <a:rPr lang="en-US" sz="2000" i="1" dirty="0" err="1">
                <a:solidFill>
                  <a:srgbClr val="00B0F0"/>
                </a:solidFill>
              </a:rPr>
              <a:t>grupacij</a:t>
            </a:r>
            <a:r>
              <a:rPr lang="sr-Latn-RS" sz="2000" i="1" dirty="0">
                <a:solidFill>
                  <a:srgbClr val="00B0F0"/>
                </a:solidFill>
              </a:rPr>
              <a:t>e, 4.500 zaposlenih</a:t>
            </a:r>
            <a:endParaRPr lang="sr-Latn-CS" sz="2000" i="1" dirty="0">
              <a:solidFill>
                <a:srgbClr val="00B0F0"/>
              </a:solidFill>
            </a:endParaRPr>
          </a:p>
          <a:p>
            <a:pPr eaLnBrk="1" hangingPunct="1">
              <a:defRPr/>
            </a:pPr>
            <a:r>
              <a:rPr lang="sr-Latn-CS" sz="2000" b="1" i="1" dirty="0">
                <a:solidFill>
                  <a:srgbClr val="00B0F0"/>
                </a:solidFill>
              </a:rPr>
              <a:t>Z</a:t>
            </a:r>
            <a:r>
              <a:rPr lang="sr-Latn-CS" sz="2000" i="1" dirty="0">
                <a:solidFill>
                  <a:srgbClr val="00B0F0"/>
                </a:solidFill>
              </a:rPr>
              <a:t>astupljeni u više od 130 zemalja, na našem tržištu su prisutni duže </a:t>
            </a:r>
            <a:r>
              <a:rPr lang="sr-Latn-CS" sz="2000" i="1">
                <a:solidFill>
                  <a:srgbClr val="00B0F0"/>
                </a:solidFill>
              </a:rPr>
              <a:t>od 5</a:t>
            </a:r>
            <a:r>
              <a:rPr lang="sr-Latn-CS" sz="2000" i="1" dirty="0">
                <a:solidFill>
                  <a:srgbClr val="00B0F0"/>
                </a:solidFill>
              </a:rPr>
              <a:t>5</a:t>
            </a:r>
            <a:r>
              <a:rPr lang="sr-Latn-CS" sz="2000" i="1">
                <a:solidFill>
                  <a:srgbClr val="00B0F0"/>
                </a:solidFill>
              </a:rPr>
              <a:t> </a:t>
            </a:r>
            <a:r>
              <a:rPr lang="sr-Latn-CS" sz="2000" i="1" dirty="0">
                <a:solidFill>
                  <a:srgbClr val="00B0F0"/>
                </a:solidFill>
              </a:rPr>
              <a:t>godina</a:t>
            </a:r>
          </a:p>
          <a:p>
            <a:pPr eaLnBrk="1" hangingPunct="1">
              <a:defRPr/>
            </a:pPr>
            <a:r>
              <a:rPr lang="sr-Latn-CS" sz="2000" b="1" i="1" dirty="0">
                <a:solidFill>
                  <a:srgbClr val="00B0F0"/>
                </a:solidFill>
              </a:rPr>
              <a:t>P</a:t>
            </a:r>
            <a:r>
              <a:rPr lang="sr-Latn-CS" sz="2000" i="1" dirty="0">
                <a:solidFill>
                  <a:srgbClr val="00B0F0"/>
                </a:solidFill>
              </a:rPr>
              <a:t>rvi su proizveli potapajuću pumpu</a:t>
            </a:r>
          </a:p>
          <a:p>
            <a:pPr eaLnBrk="1" hangingPunct="1">
              <a:defRPr/>
            </a:pPr>
            <a:r>
              <a:rPr lang="sr-Latn-RS" sz="2000" b="1" i="1" dirty="0">
                <a:solidFill>
                  <a:srgbClr val="00B0F0"/>
                </a:solidFill>
              </a:rPr>
              <a:t>S</a:t>
            </a:r>
            <a:r>
              <a:rPr lang="en-US" sz="2000" i="1" dirty="0" err="1">
                <a:solidFill>
                  <a:srgbClr val="00B0F0"/>
                </a:solidFill>
              </a:rPr>
              <a:t>vak</a:t>
            </a:r>
            <a:r>
              <a:rPr lang="sr-Latn-RS" sz="2000" i="1" dirty="0">
                <a:solidFill>
                  <a:srgbClr val="00B0F0"/>
                </a:solidFill>
              </a:rPr>
              <a:t>a</a:t>
            </a:r>
            <a:r>
              <a:rPr lang="en-US" sz="2000" i="1" dirty="0">
                <a:solidFill>
                  <a:srgbClr val="00B0F0"/>
                </a:solidFill>
              </a:rPr>
              <a:t> 3 </a:t>
            </a:r>
            <a:r>
              <a:rPr lang="en-US" sz="2000" i="1" dirty="0" err="1">
                <a:solidFill>
                  <a:srgbClr val="00B0F0"/>
                </a:solidFill>
              </a:rPr>
              <a:t>minuta</a:t>
            </a:r>
            <a:r>
              <a:rPr lang="en-US" sz="2000" i="1" dirty="0">
                <a:solidFill>
                  <a:srgbClr val="00B0F0"/>
                </a:solidFill>
              </a:rPr>
              <a:t> </a:t>
            </a:r>
            <a:r>
              <a:rPr lang="en-US" sz="2000" i="1" dirty="0" err="1">
                <a:solidFill>
                  <a:srgbClr val="00B0F0"/>
                </a:solidFill>
              </a:rPr>
              <a:t>proda</a:t>
            </a:r>
            <a:r>
              <a:rPr lang="en-US" sz="2000" i="1" dirty="0">
                <a:solidFill>
                  <a:srgbClr val="00B0F0"/>
                </a:solidFill>
              </a:rPr>
              <a:t> se </a:t>
            </a:r>
            <a:r>
              <a:rPr lang="en-US" sz="2000" i="1" dirty="0" err="1">
                <a:solidFill>
                  <a:srgbClr val="00B0F0"/>
                </a:solidFill>
              </a:rPr>
              <a:t>po</a:t>
            </a:r>
            <a:r>
              <a:rPr lang="en-US" sz="2000" i="1" dirty="0">
                <a:solidFill>
                  <a:srgbClr val="00B0F0"/>
                </a:solidFill>
              </a:rPr>
              <a:t> </a:t>
            </a:r>
            <a:r>
              <a:rPr lang="en-US" sz="2000" i="1" dirty="0" err="1">
                <a:solidFill>
                  <a:srgbClr val="00B0F0"/>
                </a:solidFill>
              </a:rPr>
              <a:t>jedna</a:t>
            </a:r>
            <a:br>
              <a:rPr lang="sr-Latn-RS" sz="2000" i="1" dirty="0">
                <a:solidFill>
                  <a:srgbClr val="00B0F0"/>
                </a:solidFill>
              </a:rPr>
            </a:br>
            <a:r>
              <a:rPr lang="en-US" sz="2000" i="1" dirty="0">
                <a:solidFill>
                  <a:srgbClr val="00B0F0"/>
                </a:solidFill>
              </a:rPr>
              <a:t> </a:t>
            </a:r>
            <a:r>
              <a:rPr lang="en-US" sz="2000" i="1" dirty="0" err="1">
                <a:solidFill>
                  <a:srgbClr val="00B0F0"/>
                </a:solidFill>
              </a:rPr>
              <a:t>Flygt</a:t>
            </a:r>
            <a:r>
              <a:rPr lang="en-US" sz="2000" i="1" dirty="0">
                <a:solidFill>
                  <a:srgbClr val="00B0F0"/>
                </a:solidFill>
              </a:rPr>
              <a:t> </a:t>
            </a:r>
            <a:r>
              <a:rPr lang="en-US" sz="2000" i="1" dirty="0" err="1">
                <a:solidFill>
                  <a:srgbClr val="00B0F0"/>
                </a:solidFill>
              </a:rPr>
              <a:t>drenažna</a:t>
            </a:r>
            <a:r>
              <a:rPr lang="en-US" sz="2000" i="1" dirty="0">
                <a:solidFill>
                  <a:srgbClr val="00B0F0"/>
                </a:solidFill>
              </a:rPr>
              <a:t> </a:t>
            </a:r>
            <a:r>
              <a:rPr lang="en-US" sz="2000" i="1" dirty="0" err="1">
                <a:solidFill>
                  <a:srgbClr val="00B0F0"/>
                </a:solidFill>
              </a:rPr>
              <a:t>pumpa</a:t>
            </a:r>
            <a:endParaRPr lang="en-US" sz="2000" i="1" dirty="0">
              <a:solidFill>
                <a:srgbClr val="00B0F0"/>
              </a:solidFill>
            </a:endParaRPr>
          </a:p>
          <a:p>
            <a:pPr eaLnBrk="1" hangingPunct="1">
              <a:defRPr/>
            </a:pPr>
            <a:r>
              <a:rPr lang="en-US" sz="2000" b="1" i="1" dirty="0">
                <a:solidFill>
                  <a:srgbClr val="00B0F0"/>
                </a:solidFill>
              </a:rPr>
              <a:t>175200</a:t>
            </a:r>
            <a:r>
              <a:rPr lang="en-US" sz="2000" i="1" dirty="0">
                <a:solidFill>
                  <a:srgbClr val="00B0F0"/>
                </a:solidFill>
              </a:rPr>
              <a:t> </a:t>
            </a:r>
            <a:r>
              <a:rPr lang="en-US" sz="2000" i="1" dirty="0" err="1">
                <a:solidFill>
                  <a:srgbClr val="00B0F0"/>
                </a:solidFill>
              </a:rPr>
              <a:t>drenažnih</a:t>
            </a:r>
            <a:r>
              <a:rPr lang="en-US" sz="2000" i="1" dirty="0">
                <a:solidFill>
                  <a:srgbClr val="00B0F0"/>
                </a:solidFill>
              </a:rPr>
              <a:t> </a:t>
            </a:r>
            <a:r>
              <a:rPr lang="en-US" sz="2000" i="1" dirty="0" err="1">
                <a:solidFill>
                  <a:srgbClr val="00B0F0"/>
                </a:solidFill>
              </a:rPr>
              <a:t>pumpi</a:t>
            </a:r>
            <a:r>
              <a:rPr lang="en-US" sz="2000" i="1" dirty="0">
                <a:solidFill>
                  <a:srgbClr val="00B0F0"/>
                </a:solidFill>
              </a:rPr>
              <a:t> se </a:t>
            </a:r>
            <a:r>
              <a:rPr lang="en-US" sz="2000" i="1" dirty="0" err="1">
                <a:solidFill>
                  <a:srgbClr val="00B0F0"/>
                </a:solidFill>
              </a:rPr>
              <a:t>stavi</a:t>
            </a:r>
            <a:r>
              <a:rPr lang="en-US" sz="2000" i="1" dirty="0">
                <a:solidFill>
                  <a:srgbClr val="00B0F0"/>
                </a:solidFill>
              </a:rPr>
              <a:t> </a:t>
            </a:r>
            <a:br>
              <a:rPr lang="sr-Latn-RS" sz="2000" i="1" dirty="0">
                <a:solidFill>
                  <a:srgbClr val="00B0F0"/>
                </a:solidFill>
              </a:rPr>
            </a:br>
            <a:r>
              <a:rPr lang="en-US" sz="2000" i="1" dirty="0">
                <a:solidFill>
                  <a:srgbClr val="00B0F0"/>
                </a:solidFill>
              </a:rPr>
              <a:t>u </a:t>
            </a:r>
            <a:r>
              <a:rPr lang="sr-Latn-RS" sz="2000" i="1" dirty="0">
                <a:solidFill>
                  <a:srgbClr val="00B0F0"/>
                </a:solidFill>
              </a:rPr>
              <a:t>pogon</a:t>
            </a:r>
            <a:r>
              <a:rPr lang="en-US" sz="2000" i="1" dirty="0">
                <a:solidFill>
                  <a:srgbClr val="00B0F0"/>
                </a:solidFill>
              </a:rPr>
              <a:t> </a:t>
            </a:r>
            <a:r>
              <a:rPr lang="en-US" sz="2000" i="1" dirty="0" err="1">
                <a:solidFill>
                  <a:srgbClr val="00B0F0"/>
                </a:solidFill>
              </a:rPr>
              <a:t>svake</a:t>
            </a:r>
            <a:r>
              <a:rPr lang="en-US" sz="2000" i="1" dirty="0">
                <a:solidFill>
                  <a:srgbClr val="00B0F0"/>
                </a:solidFill>
              </a:rPr>
              <a:t> </a:t>
            </a:r>
            <a:r>
              <a:rPr lang="en-US" sz="2000" i="1" dirty="0" err="1">
                <a:solidFill>
                  <a:srgbClr val="00B0F0"/>
                </a:solidFill>
              </a:rPr>
              <a:t>godine</a:t>
            </a:r>
            <a:endParaRPr lang="sr-Latn-RS" sz="2000" i="1" dirty="0">
              <a:solidFill>
                <a:srgbClr val="00B0F0"/>
              </a:solidFill>
            </a:endParaRPr>
          </a:p>
          <a:p>
            <a:pPr eaLnBrk="1" hangingPunct="1">
              <a:defRPr/>
            </a:pPr>
            <a:r>
              <a:rPr lang="en-US" sz="2000" b="1" i="1" dirty="0" err="1">
                <a:solidFill>
                  <a:srgbClr val="00B0F0"/>
                </a:solidFill>
              </a:rPr>
              <a:t>F</a:t>
            </a:r>
            <a:r>
              <a:rPr lang="en-US" sz="2000" i="1" dirty="0" err="1">
                <a:solidFill>
                  <a:srgbClr val="00B0F0"/>
                </a:solidFill>
              </a:rPr>
              <a:t>lygt</a:t>
            </a:r>
            <a:r>
              <a:rPr lang="en-US" sz="2000" i="1" dirty="0">
                <a:solidFill>
                  <a:srgbClr val="00B0F0"/>
                </a:solidFill>
              </a:rPr>
              <a:t> </a:t>
            </a:r>
            <a:r>
              <a:rPr lang="en-US" sz="2000" i="1" dirty="0" err="1">
                <a:solidFill>
                  <a:srgbClr val="00B0F0"/>
                </a:solidFill>
              </a:rPr>
              <a:t>pumpe</a:t>
            </a:r>
            <a:r>
              <a:rPr lang="en-US" sz="2000" i="1" dirty="0">
                <a:solidFill>
                  <a:srgbClr val="00B0F0"/>
                </a:solidFill>
              </a:rPr>
              <a:t> </a:t>
            </a:r>
            <a:r>
              <a:rPr lang="sr-Latn-RS" sz="2000" i="1" dirty="0">
                <a:solidFill>
                  <a:srgbClr val="00B0F0"/>
                </a:solidFill>
              </a:rPr>
              <a:t>se </a:t>
            </a:r>
            <a:r>
              <a:rPr lang="en-US" sz="2000" i="1" dirty="0" err="1">
                <a:solidFill>
                  <a:srgbClr val="00B0F0"/>
                </a:solidFill>
              </a:rPr>
              <a:t>koriste</a:t>
            </a:r>
            <a:r>
              <a:rPr lang="en-US" sz="2000" i="1" dirty="0">
                <a:solidFill>
                  <a:srgbClr val="00B0F0"/>
                </a:solidFill>
              </a:rPr>
              <a:t> </a:t>
            </a:r>
            <a:r>
              <a:rPr lang="sr-Latn-RS" sz="2000" i="1" dirty="0">
                <a:solidFill>
                  <a:srgbClr val="00B0F0"/>
                </a:solidFill>
              </a:rPr>
              <a:t>za</a:t>
            </a:r>
            <a:br>
              <a:rPr lang="sr-Latn-RS" sz="2000" i="1" dirty="0">
                <a:solidFill>
                  <a:srgbClr val="00B0F0"/>
                </a:solidFill>
              </a:rPr>
            </a:br>
            <a:r>
              <a:rPr lang="en-US" sz="2000" i="1" dirty="0" err="1">
                <a:solidFill>
                  <a:srgbClr val="00B0F0"/>
                </a:solidFill>
              </a:rPr>
              <a:t>ispumpavanju</a:t>
            </a:r>
            <a:r>
              <a:rPr lang="en-US" sz="2000" i="1" dirty="0">
                <a:solidFill>
                  <a:srgbClr val="00B0F0"/>
                </a:solidFill>
              </a:rPr>
              <a:t> </a:t>
            </a:r>
            <a:r>
              <a:rPr lang="en-US" sz="2000" i="1" dirty="0" err="1">
                <a:solidFill>
                  <a:srgbClr val="00B0F0"/>
                </a:solidFill>
              </a:rPr>
              <a:t>vode</a:t>
            </a:r>
            <a:r>
              <a:rPr lang="en-US" sz="2000" i="1" dirty="0">
                <a:solidFill>
                  <a:srgbClr val="00B0F0"/>
                </a:solidFill>
              </a:rPr>
              <a:t> u </a:t>
            </a:r>
            <a:r>
              <a:rPr lang="en-US" sz="2000" i="1" dirty="0" err="1">
                <a:solidFill>
                  <a:srgbClr val="00B0F0"/>
                </a:solidFill>
              </a:rPr>
              <a:t>tunelu</a:t>
            </a:r>
            <a:r>
              <a:rPr lang="en-US" sz="2000" i="1" dirty="0">
                <a:solidFill>
                  <a:srgbClr val="00B0F0"/>
                </a:solidFill>
              </a:rPr>
              <a:t> </a:t>
            </a:r>
            <a:br>
              <a:rPr lang="sr-Latn-RS" sz="2000" i="1" dirty="0">
                <a:solidFill>
                  <a:srgbClr val="00B0F0"/>
                </a:solidFill>
              </a:rPr>
            </a:br>
            <a:r>
              <a:rPr lang="en-US" sz="2000" i="1" dirty="0" err="1">
                <a:solidFill>
                  <a:srgbClr val="00B0F0"/>
                </a:solidFill>
              </a:rPr>
              <a:t>koji</a:t>
            </a:r>
            <a:r>
              <a:rPr lang="en-US" sz="2000" i="1" dirty="0">
                <a:solidFill>
                  <a:srgbClr val="00B0F0"/>
                </a:solidFill>
              </a:rPr>
              <a:t> </a:t>
            </a:r>
            <a:r>
              <a:rPr lang="en-US" sz="2000" i="1" dirty="0" err="1">
                <a:solidFill>
                  <a:srgbClr val="00B0F0"/>
                </a:solidFill>
              </a:rPr>
              <a:t>povezuje</a:t>
            </a:r>
            <a:r>
              <a:rPr lang="en-US" sz="2000" i="1" dirty="0">
                <a:solidFill>
                  <a:srgbClr val="00B0F0"/>
                </a:solidFill>
              </a:rPr>
              <a:t> </a:t>
            </a:r>
            <a:r>
              <a:rPr lang="en-US" sz="2000" i="1" dirty="0" err="1">
                <a:solidFill>
                  <a:srgbClr val="00B0F0"/>
                </a:solidFill>
              </a:rPr>
              <a:t>Englesku</a:t>
            </a:r>
            <a:r>
              <a:rPr lang="en-US" sz="2000" i="1" dirty="0">
                <a:solidFill>
                  <a:srgbClr val="00B0F0"/>
                </a:solidFill>
              </a:rPr>
              <a:t> I </a:t>
            </a:r>
            <a:r>
              <a:rPr lang="en-US" sz="2000" i="1" dirty="0" err="1">
                <a:solidFill>
                  <a:srgbClr val="00B0F0"/>
                </a:solidFill>
              </a:rPr>
              <a:t>Francusku</a:t>
            </a:r>
            <a:endParaRPr lang="sr-Latn-RS" sz="2000" i="1" dirty="0">
              <a:solidFill>
                <a:srgbClr val="00B0F0"/>
              </a:solidFill>
            </a:endParaRPr>
          </a:p>
          <a:p>
            <a:pPr eaLnBrk="1" hangingPunct="1">
              <a:defRPr/>
            </a:pPr>
            <a:endParaRPr lang="sr-Latn-RS" sz="2400" dirty="0"/>
          </a:p>
          <a:p>
            <a:pPr marL="0" indent="0" eaLnBrk="1" hangingPunct="1">
              <a:buFontTx/>
              <a:buNone/>
              <a:defRPr/>
            </a:pPr>
            <a:endParaRPr lang="en-US" sz="2400" dirty="0"/>
          </a:p>
          <a:p>
            <a:pPr eaLnBrk="1" hangingPunct="1">
              <a:defRPr/>
            </a:pPr>
            <a:endParaRPr lang="sr-Latn-CS" sz="2400" i="1" dirty="0">
              <a:solidFill>
                <a:srgbClr val="00B0F0"/>
              </a:solidFill>
            </a:endParaRPr>
          </a:p>
          <a:p>
            <a:pPr eaLnBrk="1" hangingPunct="1">
              <a:spcBef>
                <a:spcPct val="0"/>
              </a:spcBef>
              <a:buFontTx/>
              <a:buNone/>
              <a:defRPr/>
            </a:pPr>
            <a:endParaRPr lang="sr-Latn-CS" sz="2400" dirty="0"/>
          </a:p>
        </p:txBody>
      </p:sp>
      <p:pic>
        <p:nvPicPr>
          <p:cNvPr id="9220" name="Picture 4">
            <a:extLst>
              <a:ext uri="{FF2B5EF4-FFF2-40B4-BE49-F238E27FC236}">
                <a16:creationId xmlns:a16="http://schemas.microsoft.com/office/drawing/2014/main" id="{5100A5B1-DCAF-ADF6-1D79-0C7F7B5F4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514600"/>
            <a:ext cx="2971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a:extLst>
              <a:ext uri="{FF2B5EF4-FFF2-40B4-BE49-F238E27FC236}">
                <a16:creationId xmlns:a16="http://schemas.microsoft.com/office/drawing/2014/main" id="{B1ABE3A0-3EB1-71DE-BAC0-207FF3C04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0"/>
            <a:ext cx="21891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354798D-6E56-CC70-EB6C-4720831EBCC9}"/>
              </a:ext>
            </a:extLst>
          </p:cNvPr>
          <p:cNvSpPr>
            <a:spLocks noGrp="1" noChangeArrowheads="1"/>
          </p:cNvSpPr>
          <p:nvPr>
            <p:ph type="title" sz="quarter" idx="4294967295"/>
          </p:nvPr>
        </p:nvSpPr>
        <p:spPr>
          <a:xfrm>
            <a:off x="152400" y="0"/>
            <a:ext cx="7772400" cy="1143000"/>
          </a:xfrm>
        </p:spPr>
        <p:txBody>
          <a:bodyPr/>
          <a:lstStyle/>
          <a:p>
            <a:pPr eaLnBrk="1" hangingPunct="1"/>
            <a:r>
              <a:rPr lang="en-US" altLang="en-US" sz="2800" b="1">
                <a:solidFill>
                  <a:srgbClr val="00B0F0"/>
                </a:solidFill>
              </a:rPr>
              <a:t>Šta nas izdvaja od konkurencije?</a:t>
            </a:r>
            <a:endParaRPr lang="en-GB" altLang="en-US" sz="2800" b="1">
              <a:solidFill>
                <a:srgbClr val="00B0F0"/>
              </a:solidFill>
            </a:endParaRPr>
          </a:p>
        </p:txBody>
      </p:sp>
      <p:pic>
        <p:nvPicPr>
          <p:cNvPr id="10243" name="Picture 7" descr="Znak_Final_02">
            <a:extLst>
              <a:ext uri="{FF2B5EF4-FFF2-40B4-BE49-F238E27FC236}">
                <a16:creationId xmlns:a16="http://schemas.microsoft.com/office/drawing/2014/main" id="{EABA9AE5-A882-6386-436E-A48BC3F745E5}"/>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584450" y="2971800"/>
            <a:ext cx="15875" cy="9525"/>
          </a:xfrm>
        </p:spPr>
      </p:pic>
      <p:sp>
        <p:nvSpPr>
          <p:cNvPr id="10244" name="Text Box 16">
            <a:extLst>
              <a:ext uri="{FF2B5EF4-FFF2-40B4-BE49-F238E27FC236}">
                <a16:creationId xmlns:a16="http://schemas.microsoft.com/office/drawing/2014/main" id="{6A9E9313-85D4-304A-C388-2DDBCEE158F2}"/>
              </a:ext>
            </a:extLst>
          </p:cNvPr>
          <p:cNvSpPr txBox="1">
            <a:spLocks noChangeArrowheads="1"/>
          </p:cNvSpPr>
          <p:nvPr/>
        </p:nvSpPr>
        <p:spPr bwMode="auto">
          <a:xfrm>
            <a:off x="1181100" y="1295400"/>
            <a:ext cx="54102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800" dirty="0">
              <a:solidFill>
                <a:srgbClr val="00B0F0"/>
              </a:solidFill>
            </a:endParaRPr>
          </a:p>
          <a:p>
            <a:pPr eaLnBrk="1" hangingPunct="1">
              <a:spcBef>
                <a:spcPct val="0"/>
              </a:spcBef>
            </a:pPr>
            <a:r>
              <a:rPr lang="en-US" altLang="en-US" sz="2000" dirty="0">
                <a:solidFill>
                  <a:srgbClr val="00B0F0"/>
                </a:solidFill>
              </a:rPr>
              <a:t> </a:t>
            </a:r>
            <a:r>
              <a:rPr lang="sr-Latn-CS" altLang="en-US" sz="2000" b="1" dirty="0">
                <a:solidFill>
                  <a:srgbClr val="00B0F0"/>
                </a:solidFill>
              </a:rPr>
              <a:t>N</a:t>
            </a:r>
            <a:r>
              <a:rPr lang="sr-Latn-CS" altLang="en-US" sz="2000" dirty="0">
                <a:solidFill>
                  <a:srgbClr val="00B0F0"/>
                </a:solidFill>
              </a:rPr>
              <a:t>ovi tip B serije radnog kola sa Dura-Spin tehnologijom</a:t>
            </a:r>
          </a:p>
          <a:p>
            <a:pPr eaLnBrk="1" hangingPunct="1">
              <a:spcBef>
                <a:spcPct val="0"/>
              </a:spcBef>
              <a:buFontTx/>
              <a:buNone/>
            </a:pPr>
            <a:endParaRPr lang="sr-Latn-CS" altLang="en-US" sz="800" dirty="0">
              <a:solidFill>
                <a:srgbClr val="00B0F0"/>
              </a:solidFill>
            </a:endParaRPr>
          </a:p>
          <a:p>
            <a:pPr eaLnBrk="1" hangingPunct="1">
              <a:spcBef>
                <a:spcPct val="0"/>
              </a:spcBef>
            </a:pPr>
            <a:r>
              <a:rPr lang="sr-Latn-CS" altLang="en-US" sz="2000" dirty="0">
                <a:solidFill>
                  <a:srgbClr val="00B0F0"/>
                </a:solidFill>
              </a:rPr>
              <a:t> </a:t>
            </a:r>
            <a:r>
              <a:rPr lang="en-US" altLang="en-US" sz="2000" b="1" dirty="0" err="1">
                <a:solidFill>
                  <a:srgbClr val="00B0F0"/>
                </a:solidFill>
              </a:rPr>
              <a:t>J</a:t>
            </a:r>
            <a:r>
              <a:rPr lang="en-US" altLang="en-US" sz="2000" dirty="0" err="1">
                <a:solidFill>
                  <a:srgbClr val="00B0F0"/>
                </a:solidFill>
              </a:rPr>
              <a:t>ednodelni</a:t>
            </a:r>
            <a:r>
              <a:rPr lang="en-US" altLang="en-US" sz="2000" dirty="0">
                <a:solidFill>
                  <a:srgbClr val="00B0F0"/>
                </a:solidFill>
              </a:rPr>
              <a:t> </a:t>
            </a:r>
            <a:r>
              <a:rPr lang="en-US" altLang="en-US" sz="2000" dirty="0" err="1">
                <a:solidFill>
                  <a:srgbClr val="00B0F0"/>
                </a:solidFill>
              </a:rPr>
              <a:t>zaptiva</a:t>
            </a:r>
            <a:r>
              <a:rPr lang="sr-Latn-CS" altLang="en-US" sz="2000" dirty="0">
                <a:solidFill>
                  <a:srgbClr val="00B0F0"/>
                </a:solidFill>
              </a:rPr>
              <a:t>či  </a:t>
            </a:r>
            <a:endParaRPr lang="en-US" altLang="en-US" sz="2000" dirty="0">
              <a:solidFill>
                <a:srgbClr val="00B0F0"/>
              </a:solidFill>
            </a:endParaRPr>
          </a:p>
          <a:p>
            <a:pPr eaLnBrk="1" hangingPunct="1">
              <a:spcBef>
                <a:spcPct val="0"/>
              </a:spcBef>
              <a:buFontTx/>
              <a:buNone/>
            </a:pPr>
            <a:endParaRPr lang="en-US" altLang="en-US" sz="2000" dirty="0">
              <a:solidFill>
                <a:srgbClr val="00B0F0"/>
              </a:solidFill>
            </a:endParaRPr>
          </a:p>
          <a:p>
            <a:pPr eaLnBrk="1" hangingPunct="1">
              <a:spcBef>
                <a:spcPct val="0"/>
              </a:spcBef>
            </a:pPr>
            <a:r>
              <a:rPr lang="sr-Latn-CS" altLang="en-US" sz="2000" dirty="0">
                <a:solidFill>
                  <a:srgbClr val="00B0F0"/>
                </a:solidFill>
              </a:rPr>
              <a:t>Spin Out tehnologija</a:t>
            </a:r>
          </a:p>
        </p:txBody>
      </p:sp>
      <p:pic>
        <p:nvPicPr>
          <p:cNvPr id="10245" name="Picture 17" descr="388887">
            <a:extLst>
              <a:ext uri="{FF2B5EF4-FFF2-40B4-BE49-F238E27FC236}">
                <a16:creationId xmlns:a16="http://schemas.microsoft.com/office/drawing/2014/main" id="{24C027BC-04D3-2424-0D4A-8AAFED0C57D9}"/>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6057900" y="4006850"/>
            <a:ext cx="3073400" cy="2301875"/>
          </a:xfrm>
        </p:spPr>
      </p:pic>
      <p:pic>
        <p:nvPicPr>
          <p:cNvPr id="10246" name="Picture 6">
            <a:extLst>
              <a:ext uri="{FF2B5EF4-FFF2-40B4-BE49-F238E27FC236}">
                <a16:creationId xmlns:a16="http://schemas.microsoft.com/office/drawing/2014/main" id="{DA132058-EFC1-BA1D-958A-FD4299473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246563"/>
            <a:ext cx="466407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3" descr="2620 DuraSpin">
            <a:extLst>
              <a:ext uri="{FF2B5EF4-FFF2-40B4-BE49-F238E27FC236}">
                <a16:creationId xmlns:a16="http://schemas.microsoft.com/office/drawing/2014/main" id="{A01A213E-9E24-43A4-1D1B-6CDE9D859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725" y="355600"/>
            <a:ext cx="207327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8A90681-CE5D-B02E-C148-1B107F5E0737}"/>
              </a:ext>
            </a:extLst>
          </p:cNvPr>
          <p:cNvSpPr>
            <a:spLocks noGrp="1" noChangeArrowheads="1"/>
          </p:cNvSpPr>
          <p:nvPr>
            <p:ph type="title" idx="4294967295"/>
          </p:nvPr>
        </p:nvSpPr>
        <p:spPr>
          <a:xfrm>
            <a:off x="1219200" y="0"/>
            <a:ext cx="7772400" cy="1143000"/>
          </a:xfrm>
        </p:spPr>
        <p:txBody>
          <a:bodyPr/>
          <a:lstStyle/>
          <a:p>
            <a:pPr eaLnBrk="1" hangingPunct="1"/>
            <a:r>
              <a:rPr lang="sr-Latn-CS" altLang="en-US" sz="2800" b="1">
                <a:solidFill>
                  <a:srgbClr val="00B0F0"/>
                </a:solidFill>
              </a:rPr>
              <a:t>Primena Flygt pumpi</a:t>
            </a:r>
            <a:endParaRPr lang="en-GB" altLang="en-US" sz="2800" b="1">
              <a:solidFill>
                <a:srgbClr val="00B0F0"/>
              </a:solidFill>
            </a:endParaRPr>
          </a:p>
        </p:txBody>
      </p:sp>
      <p:sp>
        <p:nvSpPr>
          <p:cNvPr id="15363" name="Text Box 4">
            <a:extLst>
              <a:ext uri="{FF2B5EF4-FFF2-40B4-BE49-F238E27FC236}">
                <a16:creationId xmlns:a16="http://schemas.microsoft.com/office/drawing/2014/main" id="{118CD922-18CB-D8A7-7354-E0AA1E738F8E}"/>
              </a:ext>
            </a:extLst>
          </p:cNvPr>
          <p:cNvSpPr>
            <a:spLocks noGrp="1" noChangeArrowheads="1"/>
          </p:cNvSpPr>
          <p:nvPr>
            <p:ph type="body" idx="4294967295"/>
          </p:nvPr>
        </p:nvSpPr>
        <p:spPr>
          <a:xfrm>
            <a:off x="1219200" y="814388"/>
            <a:ext cx="6096000" cy="5334000"/>
          </a:xfrm>
        </p:spPr>
        <p:txBody>
          <a:bodyPr/>
          <a:lstStyle/>
          <a:p>
            <a:pPr eaLnBrk="1" hangingPunct="1">
              <a:lnSpc>
                <a:spcPct val="90000"/>
              </a:lnSpc>
              <a:buFontTx/>
              <a:buNone/>
            </a:pPr>
            <a:r>
              <a:rPr lang="sr-Latn-CS" altLang="en-US" sz="2000">
                <a:solidFill>
                  <a:srgbClr val="00B0F0"/>
                </a:solidFill>
              </a:rPr>
              <a:t>Centrifugalne pumpe i mikseri:</a:t>
            </a:r>
            <a:endParaRPr lang="en-US" altLang="en-US" sz="2000">
              <a:solidFill>
                <a:srgbClr val="00B0F0"/>
              </a:solidFill>
            </a:endParaRPr>
          </a:p>
          <a:p>
            <a:pPr eaLnBrk="1" hangingPunct="1">
              <a:lnSpc>
                <a:spcPct val="90000"/>
              </a:lnSpc>
            </a:pPr>
            <a:r>
              <a:rPr lang="sr-Latn-CS" altLang="en-US" sz="2000">
                <a:solidFill>
                  <a:srgbClr val="00B0F0"/>
                </a:solidFill>
              </a:rPr>
              <a:t>Tretman otpadnih voda  </a:t>
            </a:r>
          </a:p>
          <a:p>
            <a:pPr eaLnBrk="1" hangingPunct="1">
              <a:lnSpc>
                <a:spcPct val="90000"/>
              </a:lnSpc>
            </a:pPr>
            <a:r>
              <a:rPr lang="sr-Latn-CS" altLang="en-US" sz="2000">
                <a:solidFill>
                  <a:srgbClr val="00B0F0"/>
                </a:solidFill>
              </a:rPr>
              <a:t>Pumpne stanice</a:t>
            </a:r>
          </a:p>
          <a:p>
            <a:pPr eaLnBrk="1" hangingPunct="1">
              <a:lnSpc>
                <a:spcPct val="90000"/>
              </a:lnSpc>
            </a:pPr>
            <a:r>
              <a:rPr lang="sr-Latn-CS" altLang="en-US" sz="2000">
                <a:solidFill>
                  <a:srgbClr val="00B0F0"/>
                </a:solidFill>
              </a:rPr>
              <a:t>Industrija </a:t>
            </a:r>
          </a:p>
          <a:p>
            <a:pPr eaLnBrk="1" hangingPunct="1">
              <a:lnSpc>
                <a:spcPct val="90000"/>
              </a:lnSpc>
            </a:pPr>
            <a:r>
              <a:rPr lang="sr-Latn-CS" altLang="en-US" sz="2000">
                <a:solidFill>
                  <a:srgbClr val="00B0F0"/>
                </a:solidFill>
              </a:rPr>
              <a:t>Rudarstvo </a:t>
            </a:r>
            <a:endParaRPr lang="en-US" altLang="en-US" sz="2000">
              <a:solidFill>
                <a:srgbClr val="00B0F0"/>
              </a:solidFill>
            </a:endParaRPr>
          </a:p>
          <a:p>
            <a:pPr eaLnBrk="1" hangingPunct="1">
              <a:lnSpc>
                <a:spcPct val="90000"/>
              </a:lnSpc>
              <a:buFontTx/>
              <a:buNone/>
            </a:pPr>
            <a:endParaRPr lang="sr-Latn-CS" altLang="en-US" sz="2000">
              <a:solidFill>
                <a:srgbClr val="00B0F0"/>
              </a:solidFill>
            </a:endParaRPr>
          </a:p>
          <a:p>
            <a:pPr eaLnBrk="1" hangingPunct="1">
              <a:lnSpc>
                <a:spcPct val="90000"/>
              </a:lnSpc>
              <a:buFontTx/>
              <a:buNone/>
            </a:pPr>
            <a:endParaRPr lang="sr-Latn-CS" altLang="en-US" sz="2000">
              <a:solidFill>
                <a:srgbClr val="00B0F0"/>
              </a:solidFill>
            </a:endParaRPr>
          </a:p>
          <a:p>
            <a:pPr eaLnBrk="1" hangingPunct="1">
              <a:lnSpc>
                <a:spcPct val="90000"/>
              </a:lnSpc>
              <a:buFontTx/>
              <a:buNone/>
            </a:pPr>
            <a:r>
              <a:rPr lang="sr-Latn-CS" altLang="en-US" sz="2000">
                <a:solidFill>
                  <a:srgbClr val="00B0F0"/>
                </a:solidFill>
              </a:rPr>
              <a:t>Drenažne pumpe:</a:t>
            </a:r>
          </a:p>
          <a:p>
            <a:pPr eaLnBrk="1" hangingPunct="1">
              <a:lnSpc>
                <a:spcPct val="90000"/>
              </a:lnSpc>
            </a:pPr>
            <a:r>
              <a:rPr lang="sr-Latn-CS" altLang="en-US" sz="2000">
                <a:solidFill>
                  <a:srgbClr val="00B0F0"/>
                </a:solidFill>
              </a:rPr>
              <a:t>Građevinarstvu</a:t>
            </a:r>
          </a:p>
          <a:p>
            <a:pPr eaLnBrk="1" hangingPunct="1">
              <a:lnSpc>
                <a:spcPct val="90000"/>
              </a:lnSpc>
            </a:pPr>
            <a:r>
              <a:rPr lang="sr-Latn-CS" altLang="en-US" sz="2000">
                <a:solidFill>
                  <a:srgbClr val="00B0F0"/>
                </a:solidFill>
              </a:rPr>
              <a:t>Rudarstvu </a:t>
            </a:r>
            <a:endParaRPr lang="en-US" altLang="en-US" sz="2000">
              <a:solidFill>
                <a:srgbClr val="00B0F0"/>
              </a:solidFill>
            </a:endParaRPr>
          </a:p>
          <a:p>
            <a:pPr eaLnBrk="1" hangingPunct="1">
              <a:lnSpc>
                <a:spcPct val="90000"/>
              </a:lnSpc>
            </a:pPr>
            <a:r>
              <a:rPr lang="en-US" altLang="en-US" sz="2000">
                <a:solidFill>
                  <a:srgbClr val="00B0F0"/>
                </a:solidFill>
              </a:rPr>
              <a:t>Kanalizacioni sistemi</a:t>
            </a:r>
            <a:endParaRPr lang="sr-Latn-CS" altLang="en-US" sz="2000">
              <a:solidFill>
                <a:srgbClr val="00B0F0"/>
              </a:solidFill>
            </a:endParaRPr>
          </a:p>
          <a:p>
            <a:pPr eaLnBrk="1" hangingPunct="1">
              <a:lnSpc>
                <a:spcPct val="90000"/>
              </a:lnSpc>
              <a:buFontTx/>
              <a:buNone/>
            </a:pPr>
            <a:r>
              <a:rPr lang="en-US" altLang="en-US" sz="2000">
                <a:solidFill>
                  <a:srgbClr val="00B0F0"/>
                </a:solidFill>
              </a:rPr>
              <a:t>hitne intervencije</a:t>
            </a:r>
            <a:endParaRPr lang="sr-Latn-CS" altLang="en-US" sz="2000">
              <a:solidFill>
                <a:srgbClr val="00B0F0"/>
              </a:solidFill>
            </a:endParaRPr>
          </a:p>
          <a:p>
            <a:pPr eaLnBrk="1" hangingPunct="1">
              <a:lnSpc>
                <a:spcPct val="90000"/>
              </a:lnSpc>
              <a:buFontTx/>
              <a:buNone/>
            </a:pPr>
            <a:endParaRPr lang="sr-Latn-CS" altLang="en-US" sz="2000">
              <a:solidFill>
                <a:srgbClr val="00B0F0"/>
              </a:solidFill>
            </a:endParaRPr>
          </a:p>
          <a:p>
            <a:pPr eaLnBrk="1" hangingPunct="1">
              <a:lnSpc>
                <a:spcPct val="90000"/>
              </a:lnSpc>
              <a:buFontTx/>
              <a:buNone/>
            </a:pPr>
            <a:r>
              <a:rPr lang="sr-Latn-CS" altLang="en-US" sz="2000">
                <a:solidFill>
                  <a:srgbClr val="00B0F0"/>
                </a:solidFill>
              </a:rPr>
              <a:t>Propelerne pumpe:</a:t>
            </a:r>
          </a:p>
          <a:p>
            <a:pPr eaLnBrk="1" hangingPunct="1">
              <a:lnSpc>
                <a:spcPct val="90000"/>
              </a:lnSpc>
            </a:pPr>
            <a:r>
              <a:rPr lang="sr-Latn-CS" altLang="en-US" sz="2000">
                <a:solidFill>
                  <a:srgbClr val="00B0F0"/>
                </a:solidFill>
              </a:rPr>
              <a:t>Za navodnjavanje</a:t>
            </a:r>
          </a:p>
        </p:txBody>
      </p:sp>
      <p:pic>
        <p:nvPicPr>
          <p:cNvPr id="15364" name="Picture 11">
            <a:extLst>
              <a:ext uri="{FF2B5EF4-FFF2-40B4-BE49-F238E27FC236}">
                <a16:creationId xmlns:a16="http://schemas.microsoft.com/office/drawing/2014/main" id="{1F3D34B6-23D7-FE7A-36C9-F91F19C03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063875"/>
            <a:ext cx="13668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A4554167-8BD7-0E07-907B-CE6819343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885825"/>
            <a:ext cx="2849563"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a:extLst>
              <a:ext uri="{FF2B5EF4-FFF2-40B4-BE49-F238E27FC236}">
                <a16:creationId xmlns:a16="http://schemas.microsoft.com/office/drawing/2014/main" id="{B6E9C31E-C28A-C73E-C922-3F92B6E2D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3732213"/>
            <a:ext cx="17811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3D56485-BD1C-92A8-BF52-DDCBBF4B1DAA}"/>
              </a:ext>
            </a:extLst>
          </p:cNvPr>
          <p:cNvSpPr>
            <a:spLocks noGrp="1" noChangeArrowheads="1"/>
          </p:cNvSpPr>
          <p:nvPr>
            <p:ph type="body" sz="half" idx="1"/>
          </p:nvPr>
        </p:nvSpPr>
        <p:spPr>
          <a:xfrm>
            <a:off x="333375" y="793750"/>
            <a:ext cx="8505825" cy="2520950"/>
          </a:xfrm>
        </p:spPr>
        <p:txBody>
          <a:bodyPr/>
          <a:lstStyle/>
          <a:p>
            <a:pPr lvl="2" eaLnBrk="1" hangingPunct="1">
              <a:buFontTx/>
              <a:buNone/>
            </a:pPr>
            <a:endParaRPr lang="sr-Latn-CS" altLang="en-US" sz="2000"/>
          </a:p>
          <a:p>
            <a:pPr lvl="2" eaLnBrk="1" hangingPunct="1">
              <a:buFontTx/>
              <a:buNone/>
            </a:pPr>
            <a:r>
              <a:rPr lang="sr-Latn-CS" altLang="en-US" sz="2600"/>
              <a:t>                     </a:t>
            </a:r>
            <a:r>
              <a:rPr lang="sr-Latn-CS" altLang="en-US">
                <a:solidFill>
                  <a:srgbClr val="00B0F0"/>
                </a:solidFill>
              </a:rPr>
              <a:t>Snage od 0,75kW do 90kW</a:t>
            </a:r>
            <a:endParaRPr lang="en-US" altLang="en-US">
              <a:solidFill>
                <a:srgbClr val="00B0F0"/>
              </a:solidFill>
            </a:endParaRPr>
          </a:p>
          <a:p>
            <a:pPr lvl="2" eaLnBrk="1" hangingPunct="1"/>
            <a:endParaRPr lang="en-US" altLang="en-US">
              <a:solidFill>
                <a:srgbClr val="003399"/>
              </a:solidFill>
            </a:endParaRPr>
          </a:p>
          <a:p>
            <a:pPr marL="520700" lvl="1" indent="-406400" eaLnBrk="1" hangingPunct="1">
              <a:buFontTx/>
              <a:buNone/>
            </a:pPr>
            <a:r>
              <a:rPr lang="sr-Latn-CS" altLang="en-US" sz="2400">
                <a:solidFill>
                  <a:srgbClr val="003399"/>
                </a:solidFill>
              </a:rPr>
              <a:t>             </a:t>
            </a:r>
            <a:endParaRPr lang="en-US" altLang="en-US" sz="2000"/>
          </a:p>
          <a:p>
            <a:pPr lvl="2" eaLnBrk="1" hangingPunct="1">
              <a:buFontTx/>
              <a:buNone/>
            </a:pPr>
            <a:endParaRPr lang="sr-Latn-CS" altLang="en-US" sz="2000"/>
          </a:p>
          <a:p>
            <a:pPr lvl="2" eaLnBrk="1" hangingPunct="1">
              <a:buFontTx/>
              <a:buNone/>
            </a:pPr>
            <a:endParaRPr lang="en-US" altLang="en-US" sz="2000"/>
          </a:p>
        </p:txBody>
      </p:sp>
      <p:pic>
        <p:nvPicPr>
          <p:cNvPr id="16387" name="Picture 3" descr="bibo_range">
            <a:extLst>
              <a:ext uri="{FF2B5EF4-FFF2-40B4-BE49-F238E27FC236}">
                <a16:creationId xmlns:a16="http://schemas.microsoft.com/office/drawing/2014/main" id="{FE52087A-C940-35A4-C454-06E94CF2E56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819400" y="1981200"/>
            <a:ext cx="4038600" cy="2797175"/>
          </a:xfrm>
        </p:spPr>
      </p:pic>
      <p:pic>
        <p:nvPicPr>
          <p:cNvPr id="16388" name="Picture 4" descr="2670">
            <a:extLst>
              <a:ext uri="{FF2B5EF4-FFF2-40B4-BE49-F238E27FC236}">
                <a16:creationId xmlns:a16="http://schemas.microsoft.com/office/drawing/2014/main" id="{22C9AD1F-C7A6-85FA-A777-CDE1B7D58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133600"/>
            <a:ext cx="143033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Ready 8">
            <a:extLst>
              <a:ext uri="{FF2B5EF4-FFF2-40B4-BE49-F238E27FC236}">
                <a16:creationId xmlns:a16="http://schemas.microsoft.com/office/drawing/2014/main" id="{B0C81083-CD9F-86A2-AFC8-27F0500CD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2514600"/>
            <a:ext cx="736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7">
            <a:extLst>
              <a:ext uri="{FF2B5EF4-FFF2-40B4-BE49-F238E27FC236}">
                <a16:creationId xmlns:a16="http://schemas.microsoft.com/office/drawing/2014/main" id="{9A4FAB52-9E32-F268-CE89-59DF468AFF2A}"/>
              </a:ext>
            </a:extLst>
          </p:cNvPr>
          <p:cNvSpPr>
            <a:spLocks noGrp="1" noChangeArrowheads="1"/>
          </p:cNvSpPr>
          <p:nvPr>
            <p:ph type="title"/>
          </p:nvPr>
        </p:nvSpPr>
        <p:spPr>
          <a:xfrm>
            <a:off x="1271588" y="0"/>
            <a:ext cx="7772400" cy="1143000"/>
          </a:xfrm>
        </p:spPr>
        <p:txBody>
          <a:bodyPr/>
          <a:lstStyle/>
          <a:p>
            <a:pPr eaLnBrk="1" hangingPunct="1"/>
            <a:r>
              <a:rPr lang="sr-Latn-CS" altLang="en-US" sz="2800">
                <a:solidFill>
                  <a:srgbClr val="003399"/>
                </a:solidFill>
              </a:rPr>
              <a:t>   </a:t>
            </a:r>
            <a:r>
              <a:rPr lang="sr-Latn-CS" altLang="en-US" sz="2800" b="1">
                <a:solidFill>
                  <a:srgbClr val="00B0F0"/>
                </a:solidFill>
              </a:rPr>
              <a:t>Serija 2000</a:t>
            </a:r>
            <a:r>
              <a:rPr lang="sr-Latn-CS" altLang="en-US">
                <a:solidFill>
                  <a:srgbClr val="00B0F0"/>
                </a:solidFill>
              </a:rPr>
              <a:t> </a:t>
            </a:r>
            <a:endParaRPr lang="en-GB" altLang="en-US">
              <a:solidFill>
                <a:srgbClr val="00B0F0"/>
              </a:solidFill>
            </a:endParaRPr>
          </a:p>
        </p:txBody>
      </p:sp>
      <p:sp>
        <p:nvSpPr>
          <p:cNvPr id="16391" name="Rectangle 9">
            <a:extLst>
              <a:ext uri="{FF2B5EF4-FFF2-40B4-BE49-F238E27FC236}">
                <a16:creationId xmlns:a16="http://schemas.microsoft.com/office/drawing/2014/main" id="{F42201A3-9E03-7807-7BA9-DEEDFDD7AE62}"/>
              </a:ext>
            </a:extLst>
          </p:cNvPr>
          <p:cNvSpPr>
            <a:spLocks noChangeArrowheads="1"/>
          </p:cNvSpPr>
          <p:nvPr/>
        </p:nvSpPr>
        <p:spPr bwMode="auto">
          <a:xfrm>
            <a:off x="1295400" y="4419600"/>
            <a:ext cx="7543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sr-Latn-CS" altLang="en-US" sz="1800" b="1" dirty="0">
                <a:solidFill>
                  <a:srgbClr val="003399"/>
                </a:solidFill>
              </a:rPr>
              <a:t> </a:t>
            </a:r>
            <a:r>
              <a:rPr lang="sr-Latn-CS" altLang="en-US" sz="1800" dirty="0">
                <a:solidFill>
                  <a:srgbClr val="00B0F0"/>
                </a:solidFill>
              </a:rPr>
              <a:t>Z</a:t>
            </a:r>
            <a:r>
              <a:rPr lang="sr-Latn-CS" altLang="en-US" sz="1800" b="1" dirty="0">
                <a:solidFill>
                  <a:srgbClr val="00B0F0"/>
                </a:solidFill>
              </a:rPr>
              <a:t>ijin mining company RB Majdanpek i Bor </a:t>
            </a:r>
            <a:endParaRPr lang="en-US" altLang="en-US" sz="1800" b="1" dirty="0">
              <a:solidFill>
                <a:srgbClr val="00B0F0"/>
              </a:solidFill>
            </a:endParaRPr>
          </a:p>
          <a:p>
            <a:pPr eaLnBrk="1" hangingPunct="1"/>
            <a:r>
              <a:rPr lang="sr-Latn-RS" altLang="en-US" sz="1800" b="1" dirty="0">
                <a:solidFill>
                  <a:srgbClr val="00B0F0"/>
                </a:solidFill>
              </a:rPr>
              <a:t> </a:t>
            </a:r>
            <a:r>
              <a:rPr lang="en-US" altLang="en-US" sz="1800" b="1" dirty="0">
                <a:solidFill>
                  <a:srgbClr val="00B0F0"/>
                </a:solidFill>
              </a:rPr>
              <a:t>RB </a:t>
            </a:r>
            <a:r>
              <a:rPr lang="en-US" altLang="en-US" sz="1800" b="1" dirty="0" err="1">
                <a:solidFill>
                  <a:srgbClr val="00B0F0"/>
                </a:solidFill>
              </a:rPr>
              <a:t>Kolubara</a:t>
            </a:r>
            <a:endParaRPr lang="sr-Latn-CS" altLang="en-US" sz="1800" b="1" dirty="0">
              <a:solidFill>
                <a:srgbClr val="00B0F0"/>
              </a:solidFill>
            </a:endParaRPr>
          </a:p>
          <a:p>
            <a:pPr eaLnBrk="1" hangingPunct="1"/>
            <a:r>
              <a:rPr lang="sr-Latn-CS" altLang="en-US" sz="1800" b="1" dirty="0">
                <a:solidFill>
                  <a:srgbClr val="00B0F0"/>
                </a:solidFill>
              </a:rPr>
              <a:t> TE</a:t>
            </a:r>
            <a:r>
              <a:rPr lang="en-US" altLang="en-US" sz="1800" b="1" dirty="0">
                <a:solidFill>
                  <a:srgbClr val="00B0F0"/>
                </a:solidFill>
              </a:rPr>
              <a:t>-KO</a:t>
            </a:r>
            <a:r>
              <a:rPr lang="sr-Latn-CS" altLang="en-US" sz="1800" b="1" dirty="0">
                <a:solidFill>
                  <a:srgbClr val="00B0F0"/>
                </a:solidFill>
              </a:rPr>
              <a:t> Kostolac</a:t>
            </a:r>
          </a:p>
          <a:p>
            <a:pPr eaLnBrk="1" hangingPunct="1"/>
            <a:r>
              <a:rPr lang="sr-Latn-CS" altLang="en-US" sz="1800" b="1" dirty="0">
                <a:solidFill>
                  <a:srgbClr val="00B0F0"/>
                </a:solidFill>
              </a:rPr>
              <a:t> JP PEU Resavica</a:t>
            </a:r>
          </a:p>
          <a:p>
            <a:pPr eaLnBrk="1" hangingPunct="1"/>
            <a:r>
              <a:rPr lang="sr-Latn-CS" altLang="en-US" sz="1800" dirty="0">
                <a:solidFill>
                  <a:srgbClr val="00B0F0"/>
                </a:solidFill>
              </a:rPr>
              <a:t> Rudnik i flotacija Rudnik</a:t>
            </a:r>
            <a:endParaRPr lang="sr-Latn-CS" altLang="en-US" sz="1800" b="1" dirty="0">
              <a:solidFill>
                <a:srgbClr val="00B0F0"/>
              </a:solidFill>
            </a:endParaRPr>
          </a:p>
          <a:p>
            <a:pPr eaLnBrk="1" hangingPunct="1"/>
            <a:r>
              <a:rPr lang="sr-Latn-CS" altLang="en-US" sz="1800" b="1" dirty="0">
                <a:solidFill>
                  <a:srgbClr val="00B0F0"/>
                </a:solidFill>
              </a:rPr>
              <a:t> </a:t>
            </a:r>
            <a:r>
              <a:rPr lang="sr-Latn-CS" altLang="en-US" sz="1800" dirty="0">
                <a:solidFill>
                  <a:srgbClr val="00B0F0"/>
                </a:solidFill>
              </a:rPr>
              <a:t>R</a:t>
            </a:r>
            <a:r>
              <a:rPr lang="en-US" altLang="en-US" sz="1800" b="1" dirty="0" err="1">
                <a:solidFill>
                  <a:srgbClr val="00B0F0"/>
                </a:solidFill>
              </a:rPr>
              <a:t>udnici</a:t>
            </a:r>
            <a:r>
              <a:rPr lang="en-US" altLang="en-US" sz="1800" b="1" dirty="0">
                <a:solidFill>
                  <a:srgbClr val="00B0F0"/>
                </a:solidFill>
              </a:rPr>
              <a:t> </a:t>
            </a:r>
            <a:r>
              <a:rPr lang="en-US" altLang="en-US" sz="1800" b="1" dirty="0" err="1">
                <a:solidFill>
                  <a:srgbClr val="00B0F0"/>
                </a:solidFill>
              </a:rPr>
              <a:t>Lece</a:t>
            </a:r>
            <a:r>
              <a:rPr lang="en-US" altLang="en-US" sz="1800" b="1" dirty="0">
                <a:solidFill>
                  <a:srgbClr val="00B0F0"/>
                </a:solidFill>
              </a:rPr>
              <a:t>, </a:t>
            </a:r>
            <a:r>
              <a:rPr lang="en-US" altLang="en-US" sz="1800" b="1" dirty="0" err="1">
                <a:solidFill>
                  <a:srgbClr val="00B0F0"/>
                </a:solidFill>
              </a:rPr>
              <a:t>Ravnaja</a:t>
            </a:r>
            <a:r>
              <a:rPr lang="en-US" altLang="en-US" sz="1800" b="1" dirty="0">
                <a:solidFill>
                  <a:srgbClr val="00B0F0"/>
                </a:solidFill>
              </a:rPr>
              <a:t>, </a:t>
            </a:r>
            <a:r>
              <a:rPr lang="en-US" altLang="en-US" sz="1800" b="1" dirty="0" err="1">
                <a:solidFill>
                  <a:srgbClr val="00B0F0"/>
                </a:solidFill>
              </a:rPr>
              <a:t>Rujevac</a:t>
            </a:r>
            <a:endParaRPr lang="en-US" altLang="en-US" sz="1800" b="1" dirty="0">
              <a:solidFill>
                <a:srgbClr val="00B0F0"/>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2400_402_HT snittad">
            <a:extLst>
              <a:ext uri="{FF2B5EF4-FFF2-40B4-BE49-F238E27FC236}">
                <a16:creationId xmlns:a16="http://schemas.microsoft.com/office/drawing/2014/main" id="{CB51C946-B0FC-1CA0-64FF-A12896D4A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113" y="1752600"/>
            <a:ext cx="29114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2400_402_MT snittad">
            <a:extLst>
              <a:ext uri="{FF2B5EF4-FFF2-40B4-BE49-F238E27FC236}">
                <a16:creationId xmlns:a16="http://schemas.microsoft.com/office/drawing/2014/main" id="{AC89DD86-A78C-B438-5B12-4761FBDF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0" y="938213"/>
            <a:ext cx="28765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a:extLst>
              <a:ext uri="{FF2B5EF4-FFF2-40B4-BE49-F238E27FC236}">
                <a16:creationId xmlns:a16="http://schemas.microsoft.com/office/drawing/2014/main" id="{0B2260E2-DD03-D3FB-733A-C0C841B4F3EA}"/>
              </a:ext>
            </a:extLst>
          </p:cNvPr>
          <p:cNvSpPr txBox="1">
            <a:spLocks noChangeArrowheads="1"/>
          </p:cNvSpPr>
          <p:nvPr/>
        </p:nvSpPr>
        <p:spPr bwMode="auto">
          <a:xfrm>
            <a:off x="3810000" y="1447800"/>
            <a:ext cx="1992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a:solidFill>
                  <a:srgbClr val="00B0F0"/>
                </a:solidFill>
              </a:rPr>
              <a:t>BS 2400 HT</a:t>
            </a:r>
          </a:p>
        </p:txBody>
      </p:sp>
      <p:sp>
        <p:nvSpPr>
          <p:cNvPr id="18437" name="Text Box 7">
            <a:extLst>
              <a:ext uri="{FF2B5EF4-FFF2-40B4-BE49-F238E27FC236}">
                <a16:creationId xmlns:a16="http://schemas.microsoft.com/office/drawing/2014/main" id="{81BBDEED-6351-DDB3-47A8-AD92E2A95C60}"/>
              </a:ext>
            </a:extLst>
          </p:cNvPr>
          <p:cNvSpPr txBox="1">
            <a:spLocks noChangeArrowheads="1"/>
          </p:cNvSpPr>
          <p:nvPr/>
        </p:nvSpPr>
        <p:spPr bwMode="auto">
          <a:xfrm>
            <a:off x="6627813" y="6334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a:solidFill>
                  <a:srgbClr val="00B0F0"/>
                </a:solidFill>
              </a:rPr>
              <a:t>BS 2400 MT</a:t>
            </a:r>
          </a:p>
        </p:txBody>
      </p:sp>
      <p:sp>
        <p:nvSpPr>
          <p:cNvPr id="18438" name="Rectangle 3">
            <a:extLst>
              <a:ext uri="{FF2B5EF4-FFF2-40B4-BE49-F238E27FC236}">
                <a16:creationId xmlns:a16="http://schemas.microsoft.com/office/drawing/2014/main" id="{9F681CCF-D9D3-A4B8-6C96-A0A29AAE330A}"/>
              </a:ext>
            </a:extLst>
          </p:cNvPr>
          <p:cNvSpPr txBox="1">
            <a:spLocks noChangeArrowheads="1"/>
          </p:cNvSpPr>
          <p:nvPr/>
        </p:nvSpPr>
        <p:spPr bwMode="auto">
          <a:xfrm>
            <a:off x="479425" y="938213"/>
            <a:ext cx="33305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r>
              <a:rPr lang="en-US" altLang="en-US" sz="1500" dirty="0">
                <a:solidFill>
                  <a:srgbClr val="00B0F0"/>
                </a:solidFill>
                <a:cs typeface="Arial" panose="020B0604020202020204" pitchFamily="34" charset="0"/>
              </a:rPr>
              <a:t>90 kW - 140 hp</a:t>
            </a:r>
          </a:p>
          <a:p>
            <a:pPr lvl="1" eaLnBrk="1" hangingPunct="1"/>
            <a:r>
              <a:rPr lang="en-US" altLang="en-US" sz="1500" dirty="0" err="1">
                <a:solidFill>
                  <a:srgbClr val="00B0F0"/>
                </a:solidFill>
                <a:cs typeface="Arial" panose="020B0604020202020204" pitchFamily="34" charset="0"/>
              </a:rPr>
              <a:t>Dvostepen</a:t>
            </a:r>
            <a:r>
              <a:rPr lang="sr-Latn-CS" altLang="en-US" sz="1500" dirty="0">
                <a:solidFill>
                  <a:srgbClr val="00B0F0"/>
                </a:solidFill>
                <a:cs typeface="Arial" panose="020B0604020202020204" pitchFamily="34" charset="0"/>
              </a:rPr>
              <a:t>a</a:t>
            </a:r>
            <a:r>
              <a:rPr lang="en-US" altLang="en-US" sz="1500" dirty="0">
                <a:solidFill>
                  <a:srgbClr val="00B0F0"/>
                </a:solidFill>
                <a:cs typeface="Arial" panose="020B0604020202020204" pitchFamily="34" charset="0"/>
              </a:rPr>
              <a:t> </a:t>
            </a:r>
            <a:r>
              <a:rPr lang="sr-Latn-CS" altLang="en-US" sz="1500" dirty="0">
                <a:solidFill>
                  <a:srgbClr val="00B0F0"/>
                </a:solidFill>
                <a:cs typeface="Arial" panose="020B0604020202020204" pitchFamily="34" charset="0"/>
              </a:rPr>
              <a:t>i jednosetepena radna kola</a:t>
            </a:r>
          </a:p>
          <a:p>
            <a:pPr lvl="1" eaLnBrk="1" hangingPunct="1"/>
            <a:r>
              <a:rPr lang="it-IT" altLang="en-US" sz="1500" dirty="0">
                <a:solidFill>
                  <a:srgbClr val="00B0F0"/>
                </a:solidFill>
                <a:cs typeface="Arial" panose="020B0604020202020204" pitchFamily="34" charset="0"/>
              </a:rPr>
              <a:t>Svi modeli od livenog gvožđa su dostupni u  EX-verziji</a:t>
            </a:r>
            <a:endParaRPr lang="en-US" altLang="en-US" sz="1500" dirty="0">
              <a:solidFill>
                <a:srgbClr val="00B0F0"/>
              </a:solidFill>
              <a:cs typeface="Arial" panose="020B0604020202020204" pitchFamily="34" charset="0"/>
            </a:endParaRPr>
          </a:p>
          <a:p>
            <a:pPr lvl="1" eaLnBrk="1" hangingPunct="1"/>
            <a:r>
              <a:rPr lang="it-IT" altLang="en-US" sz="1500" dirty="0">
                <a:solidFill>
                  <a:srgbClr val="00B0F0"/>
                </a:solidFill>
                <a:cs typeface="Arial" panose="020B0604020202020204" pitchFamily="34" charset="0"/>
              </a:rPr>
              <a:t>Epoksivni zaštitni premaz</a:t>
            </a:r>
          </a:p>
          <a:p>
            <a:pPr lvl="1" eaLnBrk="1" hangingPunct="1"/>
            <a:endParaRPr lang="it-IT" altLang="en-US" sz="1500" dirty="0">
              <a:solidFill>
                <a:srgbClr val="00B0F0"/>
              </a:solidFill>
              <a:cs typeface="Arial" panose="020B0604020202020204" pitchFamily="34" charset="0"/>
            </a:endParaRPr>
          </a:p>
          <a:p>
            <a:pPr lvl="1" eaLnBrk="1" hangingPunct="1">
              <a:buFont typeface="Arial" panose="020B0604020202020204" pitchFamily="34" charset="0"/>
              <a:buNone/>
            </a:pPr>
            <a:endParaRPr lang="en-US" altLang="en-US" sz="1500" dirty="0">
              <a:cs typeface="Arial" panose="020B0604020202020204" pitchFamily="34" charset="0"/>
            </a:endParaRPr>
          </a:p>
          <a:p>
            <a:pPr lvl="2" eaLnBrk="1" hangingPunct="1">
              <a:buFontTx/>
              <a:buNone/>
            </a:pPr>
            <a:endParaRPr lang="en-US" altLang="en-US" sz="1500" dirty="0">
              <a:cs typeface="Arial" panose="020B0604020202020204" pitchFamily="34" charset="0"/>
            </a:endParaRPr>
          </a:p>
        </p:txBody>
      </p:sp>
      <p:sp>
        <p:nvSpPr>
          <p:cNvPr id="18439" name="Rectangle 2">
            <a:extLst>
              <a:ext uri="{FF2B5EF4-FFF2-40B4-BE49-F238E27FC236}">
                <a16:creationId xmlns:a16="http://schemas.microsoft.com/office/drawing/2014/main" id="{6E70D705-C167-35FC-AB36-5BEF567145B1}"/>
              </a:ext>
            </a:extLst>
          </p:cNvPr>
          <p:cNvSpPr txBox="1">
            <a:spLocks noChangeArrowheads="1"/>
          </p:cNvSpPr>
          <p:nvPr/>
        </p:nvSpPr>
        <p:spPr bwMode="auto">
          <a:xfrm>
            <a:off x="1382713" y="26988"/>
            <a:ext cx="60182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B0F0"/>
                </a:solidFill>
              </a:rPr>
              <a:t>Flygt BS2400 MT i HT</a:t>
            </a:r>
          </a:p>
        </p:txBody>
      </p:sp>
      <p:pic>
        <p:nvPicPr>
          <p:cNvPr id="18440" name="Picture 36">
            <a:extLst>
              <a:ext uri="{FF2B5EF4-FFF2-40B4-BE49-F238E27FC236}">
                <a16:creationId xmlns:a16="http://schemas.microsoft.com/office/drawing/2014/main" id="{B5DFF5BE-4EFD-EE60-B4B0-34F45700E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13" y="3665538"/>
            <a:ext cx="148907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6318A9C-FEF2-5552-B609-9E09FCF2D057}"/>
              </a:ext>
            </a:extLst>
          </p:cNvPr>
          <p:cNvSpPr txBox="1">
            <a:spLocks/>
          </p:cNvSpPr>
          <p:nvPr/>
        </p:nvSpPr>
        <p:spPr bwMode="auto">
          <a:xfrm>
            <a:off x="2438400" y="179388"/>
            <a:ext cx="64643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5000"/>
              </a:lnSpc>
              <a:spcBef>
                <a:spcPct val="0"/>
              </a:spcBef>
              <a:buFontTx/>
              <a:buNone/>
            </a:pPr>
            <a:r>
              <a:rPr lang="en-US" altLang="en-US" sz="3000" b="1">
                <a:solidFill>
                  <a:srgbClr val="00B0F0"/>
                </a:solidFill>
              </a:rPr>
              <a:t>Flygt BS2600</a:t>
            </a:r>
          </a:p>
        </p:txBody>
      </p:sp>
      <p:pic>
        <p:nvPicPr>
          <p:cNvPr id="19459" name="Picture 2" descr="1">
            <a:extLst>
              <a:ext uri="{FF2B5EF4-FFF2-40B4-BE49-F238E27FC236}">
                <a16:creationId xmlns:a16="http://schemas.microsoft.com/office/drawing/2014/main" id="{6163C05F-D903-3EC7-49C2-F8BD37329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447800"/>
            <a:ext cx="70485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11">
            <a:extLst>
              <a:ext uri="{FF2B5EF4-FFF2-40B4-BE49-F238E27FC236}">
                <a16:creationId xmlns:a16="http://schemas.microsoft.com/office/drawing/2014/main" id="{762302F7-3634-1024-F180-677255D6370D}"/>
              </a:ext>
            </a:extLst>
          </p:cNvPr>
          <p:cNvSpPr txBox="1">
            <a:spLocks noChangeArrowheads="1"/>
          </p:cNvSpPr>
          <p:nvPr/>
        </p:nvSpPr>
        <p:spPr bwMode="auto">
          <a:xfrm>
            <a:off x="1143000" y="5029200"/>
            <a:ext cx="121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t>Visina: </a:t>
            </a:r>
          </a:p>
          <a:p>
            <a:pPr eaLnBrk="1" hangingPunct="1">
              <a:spcBef>
                <a:spcPct val="0"/>
              </a:spcBef>
              <a:buFontTx/>
              <a:buNone/>
            </a:pPr>
            <a:r>
              <a:rPr lang="en-US" altLang="en-US" sz="900" b="1"/>
              <a:t>Prečnik: </a:t>
            </a:r>
          </a:p>
          <a:p>
            <a:pPr eaLnBrk="1" hangingPunct="1">
              <a:spcBef>
                <a:spcPct val="0"/>
              </a:spcBef>
              <a:buFontTx/>
              <a:buNone/>
            </a:pPr>
            <a:r>
              <a:rPr lang="en-US" altLang="en-US" sz="900" b="1"/>
              <a:t>Težina:</a:t>
            </a:r>
          </a:p>
          <a:p>
            <a:pPr eaLnBrk="1" hangingPunct="1">
              <a:spcBef>
                <a:spcPct val="0"/>
              </a:spcBef>
              <a:buFontTx/>
              <a:buNone/>
            </a:pPr>
            <a:r>
              <a:rPr lang="en-US" altLang="en-US" sz="900" b="1"/>
              <a:t>Performance 50Hz</a:t>
            </a:r>
          </a:p>
          <a:p>
            <a:pPr eaLnBrk="1" hangingPunct="1">
              <a:spcBef>
                <a:spcPct val="0"/>
              </a:spcBef>
              <a:buFontTx/>
              <a:buNone/>
            </a:pPr>
            <a:r>
              <a:rPr lang="en-US" altLang="en-US" sz="900" b="1"/>
              <a:t>Performance 60Hz</a:t>
            </a:r>
          </a:p>
        </p:txBody>
      </p:sp>
      <p:sp>
        <p:nvSpPr>
          <p:cNvPr id="19461" name="Text Box 4">
            <a:extLst>
              <a:ext uri="{FF2B5EF4-FFF2-40B4-BE49-F238E27FC236}">
                <a16:creationId xmlns:a16="http://schemas.microsoft.com/office/drawing/2014/main" id="{C541F2FB-1D8A-5773-F02E-9B8DB4BEE10E}"/>
              </a:ext>
            </a:extLst>
          </p:cNvPr>
          <p:cNvSpPr txBox="1">
            <a:spLocks noChangeArrowheads="1"/>
          </p:cNvSpPr>
          <p:nvPr/>
        </p:nvSpPr>
        <p:spPr bwMode="auto">
          <a:xfrm>
            <a:off x="2438400" y="4852988"/>
            <a:ext cx="619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E57200"/>
                </a:solidFill>
              </a:rPr>
              <a:t>2610</a:t>
            </a:r>
            <a:endParaRPr lang="en-US" altLang="en-US" sz="1400" b="1">
              <a:solidFill>
                <a:srgbClr val="000000"/>
              </a:solidFill>
            </a:endParaRPr>
          </a:p>
          <a:p>
            <a:pPr eaLnBrk="1" hangingPunct="1">
              <a:spcBef>
                <a:spcPct val="0"/>
              </a:spcBef>
              <a:buFontTx/>
              <a:buNone/>
            </a:pPr>
            <a:r>
              <a:rPr lang="en-US" altLang="en-US" sz="900" b="1">
                <a:solidFill>
                  <a:srgbClr val="000000"/>
                </a:solidFill>
              </a:rPr>
              <a:t>592mm</a:t>
            </a:r>
          </a:p>
          <a:p>
            <a:pPr eaLnBrk="1" hangingPunct="1">
              <a:spcBef>
                <a:spcPct val="0"/>
              </a:spcBef>
              <a:buFontTx/>
              <a:buNone/>
            </a:pPr>
            <a:r>
              <a:rPr lang="en-US" altLang="en-US" sz="900" b="1">
                <a:solidFill>
                  <a:srgbClr val="000000"/>
                </a:solidFill>
              </a:rPr>
              <a:t>195mm</a:t>
            </a:r>
            <a:br>
              <a:rPr lang="en-US" altLang="en-US" sz="900" b="1">
                <a:solidFill>
                  <a:srgbClr val="000000"/>
                </a:solidFill>
              </a:rPr>
            </a:br>
            <a:r>
              <a:rPr lang="en-US" altLang="en-US" sz="900" b="1">
                <a:solidFill>
                  <a:srgbClr val="000000"/>
                </a:solidFill>
              </a:rPr>
              <a:t>19.5kg</a:t>
            </a:r>
          </a:p>
          <a:p>
            <a:pPr eaLnBrk="1" hangingPunct="1">
              <a:spcBef>
                <a:spcPct val="0"/>
              </a:spcBef>
              <a:buFontTx/>
              <a:buNone/>
            </a:pPr>
            <a:r>
              <a:rPr lang="en-US" altLang="en-US" sz="900" b="1">
                <a:solidFill>
                  <a:srgbClr val="000000"/>
                </a:solidFill>
              </a:rPr>
              <a:t>0.75 kW</a:t>
            </a:r>
          </a:p>
          <a:p>
            <a:pPr eaLnBrk="1" hangingPunct="1">
              <a:spcBef>
                <a:spcPct val="0"/>
              </a:spcBef>
              <a:buFontTx/>
              <a:buNone/>
            </a:pPr>
            <a:r>
              <a:rPr lang="en-US" altLang="en-US" sz="900" b="1">
                <a:solidFill>
                  <a:srgbClr val="000000"/>
                </a:solidFill>
              </a:rPr>
              <a:t>1.7 hp</a:t>
            </a:r>
            <a:endParaRPr lang="en-US" altLang="en-US" sz="1000" b="1">
              <a:solidFill>
                <a:srgbClr val="000000"/>
              </a:solidFill>
            </a:endParaRPr>
          </a:p>
        </p:txBody>
      </p:sp>
      <p:sp>
        <p:nvSpPr>
          <p:cNvPr id="19462" name="Text Box 5">
            <a:extLst>
              <a:ext uri="{FF2B5EF4-FFF2-40B4-BE49-F238E27FC236}">
                <a16:creationId xmlns:a16="http://schemas.microsoft.com/office/drawing/2014/main" id="{3114633D-1FA5-F026-FA63-4D6A214883FF}"/>
              </a:ext>
            </a:extLst>
          </p:cNvPr>
          <p:cNvSpPr txBox="1">
            <a:spLocks noChangeArrowheads="1"/>
          </p:cNvSpPr>
          <p:nvPr/>
        </p:nvSpPr>
        <p:spPr bwMode="auto">
          <a:xfrm>
            <a:off x="3352800" y="4878388"/>
            <a:ext cx="6096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E57200"/>
                </a:solidFill>
              </a:rPr>
              <a:t>2620</a:t>
            </a:r>
            <a:endParaRPr lang="en-US" altLang="en-US" sz="900" b="1">
              <a:solidFill>
                <a:srgbClr val="000000"/>
              </a:solidFill>
            </a:endParaRPr>
          </a:p>
          <a:p>
            <a:pPr eaLnBrk="1" hangingPunct="1">
              <a:spcBef>
                <a:spcPct val="0"/>
              </a:spcBef>
              <a:buFontTx/>
              <a:buNone/>
            </a:pPr>
            <a:r>
              <a:rPr lang="en-US" altLang="en-US" sz="900" b="1">
                <a:solidFill>
                  <a:srgbClr val="000000"/>
                </a:solidFill>
              </a:rPr>
              <a:t>617mm</a:t>
            </a:r>
          </a:p>
          <a:p>
            <a:pPr eaLnBrk="1" hangingPunct="1">
              <a:spcBef>
                <a:spcPct val="0"/>
              </a:spcBef>
              <a:buFontTx/>
              <a:buNone/>
            </a:pPr>
            <a:r>
              <a:rPr lang="en-US" altLang="en-US" sz="900" b="1">
                <a:solidFill>
                  <a:srgbClr val="000000"/>
                </a:solidFill>
              </a:rPr>
              <a:t>240mm </a:t>
            </a:r>
            <a:br>
              <a:rPr lang="en-US" altLang="en-US" sz="900" b="1">
                <a:solidFill>
                  <a:srgbClr val="000000"/>
                </a:solidFill>
              </a:rPr>
            </a:br>
            <a:r>
              <a:rPr lang="en-US" altLang="en-US" sz="900" b="1">
                <a:solidFill>
                  <a:srgbClr val="000000"/>
                </a:solidFill>
              </a:rPr>
              <a:t>28kg</a:t>
            </a:r>
          </a:p>
          <a:p>
            <a:pPr eaLnBrk="1" hangingPunct="1">
              <a:spcBef>
                <a:spcPct val="0"/>
              </a:spcBef>
              <a:buFontTx/>
              <a:buNone/>
            </a:pPr>
            <a:r>
              <a:rPr lang="en-US" altLang="en-US" sz="900" b="1">
                <a:solidFill>
                  <a:srgbClr val="000000"/>
                </a:solidFill>
              </a:rPr>
              <a:t>2.2 kW</a:t>
            </a:r>
          </a:p>
          <a:p>
            <a:pPr eaLnBrk="1" hangingPunct="1">
              <a:spcBef>
                <a:spcPct val="0"/>
              </a:spcBef>
              <a:buFontTx/>
              <a:buNone/>
            </a:pPr>
            <a:r>
              <a:rPr lang="en-US" altLang="en-US" sz="900" b="1">
                <a:solidFill>
                  <a:srgbClr val="000000"/>
                </a:solidFill>
              </a:rPr>
              <a:t>3.5 hp</a:t>
            </a:r>
          </a:p>
        </p:txBody>
      </p:sp>
      <p:sp>
        <p:nvSpPr>
          <p:cNvPr id="19463" name="Text Box 6">
            <a:extLst>
              <a:ext uri="{FF2B5EF4-FFF2-40B4-BE49-F238E27FC236}">
                <a16:creationId xmlns:a16="http://schemas.microsoft.com/office/drawing/2014/main" id="{5827D33A-02E8-12EF-971E-DA9993248ECA}"/>
              </a:ext>
            </a:extLst>
          </p:cNvPr>
          <p:cNvSpPr txBox="1">
            <a:spLocks noChangeArrowheads="1"/>
          </p:cNvSpPr>
          <p:nvPr/>
        </p:nvSpPr>
        <p:spPr bwMode="auto">
          <a:xfrm>
            <a:off x="4419600" y="4881563"/>
            <a:ext cx="6096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E57200"/>
                </a:solidFill>
              </a:rPr>
              <a:t>2630</a:t>
            </a:r>
            <a:endParaRPr lang="en-US" altLang="en-US" sz="900" b="1">
              <a:solidFill>
                <a:srgbClr val="000000"/>
              </a:solidFill>
            </a:endParaRPr>
          </a:p>
          <a:p>
            <a:pPr eaLnBrk="1" hangingPunct="1">
              <a:spcBef>
                <a:spcPct val="0"/>
              </a:spcBef>
              <a:buFontTx/>
              <a:buNone/>
            </a:pPr>
            <a:r>
              <a:rPr lang="en-US" altLang="en-US" sz="900" b="1">
                <a:solidFill>
                  <a:srgbClr val="000000"/>
                </a:solidFill>
              </a:rPr>
              <a:t>758mm</a:t>
            </a:r>
          </a:p>
          <a:p>
            <a:pPr eaLnBrk="1" hangingPunct="1">
              <a:spcBef>
                <a:spcPct val="0"/>
              </a:spcBef>
              <a:buFontTx/>
              <a:buNone/>
            </a:pPr>
            <a:r>
              <a:rPr lang="en-US" altLang="en-US" sz="900" b="1">
                <a:solidFill>
                  <a:srgbClr val="000000"/>
                </a:solidFill>
              </a:rPr>
              <a:t>286mm </a:t>
            </a:r>
            <a:br>
              <a:rPr lang="en-US" altLang="en-US" sz="900" b="1">
                <a:solidFill>
                  <a:srgbClr val="000000"/>
                </a:solidFill>
              </a:rPr>
            </a:br>
            <a:r>
              <a:rPr lang="en-US" altLang="en-US" sz="900" b="1">
                <a:solidFill>
                  <a:srgbClr val="000000"/>
                </a:solidFill>
              </a:rPr>
              <a:t>47kg</a:t>
            </a:r>
          </a:p>
          <a:p>
            <a:pPr eaLnBrk="1" hangingPunct="1">
              <a:spcBef>
                <a:spcPct val="0"/>
              </a:spcBef>
              <a:buFontTx/>
              <a:buNone/>
            </a:pPr>
            <a:r>
              <a:rPr lang="en-US" altLang="en-US" sz="900" b="1">
                <a:solidFill>
                  <a:srgbClr val="000000"/>
                </a:solidFill>
              </a:rPr>
              <a:t>3.8 kW</a:t>
            </a:r>
          </a:p>
          <a:p>
            <a:pPr eaLnBrk="1" hangingPunct="1">
              <a:spcBef>
                <a:spcPct val="0"/>
              </a:spcBef>
              <a:buFontTx/>
              <a:buNone/>
            </a:pPr>
            <a:r>
              <a:rPr lang="en-US" altLang="en-US" sz="900" b="1">
                <a:solidFill>
                  <a:srgbClr val="000000"/>
                </a:solidFill>
              </a:rPr>
              <a:t>6.1 hp</a:t>
            </a:r>
          </a:p>
        </p:txBody>
      </p:sp>
      <p:sp>
        <p:nvSpPr>
          <p:cNvPr id="19464" name="Text Box 7">
            <a:extLst>
              <a:ext uri="{FF2B5EF4-FFF2-40B4-BE49-F238E27FC236}">
                <a16:creationId xmlns:a16="http://schemas.microsoft.com/office/drawing/2014/main" id="{E18B945C-29DF-74B4-7B8C-B772BF2BFBC9}"/>
              </a:ext>
            </a:extLst>
          </p:cNvPr>
          <p:cNvSpPr txBox="1">
            <a:spLocks noChangeArrowheads="1"/>
          </p:cNvSpPr>
          <p:nvPr/>
        </p:nvSpPr>
        <p:spPr bwMode="auto">
          <a:xfrm>
            <a:off x="5518150" y="4881563"/>
            <a:ext cx="6096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E57200"/>
                </a:solidFill>
              </a:rPr>
              <a:t>2640</a:t>
            </a:r>
            <a:endParaRPr lang="en-US" altLang="en-US" sz="1200" b="1">
              <a:solidFill>
                <a:srgbClr val="000000"/>
              </a:solidFill>
            </a:endParaRPr>
          </a:p>
          <a:p>
            <a:pPr eaLnBrk="1" hangingPunct="1">
              <a:spcBef>
                <a:spcPct val="0"/>
              </a:spcBef>
              <a:buFontTx/>
              <a:buNone/>
            </a:pPr>
            <a:r>
              <a:rPr lang="en-US" altLang="en-US" sz="900" b="1">
                <a:solidFill>
                  <a:srgbClr val="000000"/>
                </a:solidFill>
              </a:rPr>
              <a:t>758mm</a:t>
            </a:r>
          </a:p>
          <a:p>
            <a:pPr eaLnBrk="1" hangingPunct="1">
              <a:spcBef>
                <a:spcPct val="0"/>
              </a:spcBef>
              <a:buFontTx/>
              <a:buNone/>
            </a:pPr>
            <a:r>
              <a:rPr lang="en-US" altLang="en-US" sz="900" b="1">
                <a:solidFill>
                  <a:srgbClr val="000000"/>
                </a:solidFill>
              </a:rPr>
              <a:t>286mm </a:t>
            </a:r>
            <a:br>
              <a:rPr lang="en-US" altLang="en-US" sz="900" b="1">
                <a:solidFill>
                  <a:srgbClr val="000000"/>
                </a:solidFill>
              </a:rPr>
            </a:br>
            <a:r>
              <a:rPr lang="en-US" altLang="en-US" sz="900" b="1">
                <a:solidFill>
                  <a:srgbClr val="000000"/>
                </a:solidFill>
              </a:rPr>
              <a:t>51kg</a:t>
            </a:r>
          </a:p>
          <a:p>
            <a:pPr eaLnBrk="1" hangingPunct="1">
              <a:spcBef>
                <a:spcPct val="0"/>
              </a:spcBef>
              <a:buFontTx/>
              <a:buNone/>
            </a:pPr>
            <a:r>
              <a:rPr lang="en-US" altLang="en-US" sz="900" b="1">
                <a:solidFill>
                  <a:srgbClr val="000000"/>
                </a:solidFill>
              </a:rPr>
              <a:t>5.6 kW</a:t>
            </a:r>
          </a:p>
          <a:p>
            <a:pPr eaLnBrk="1" hangingPunct="1">
              <a:spcBef>
                <a:spcPct val="0"/>
              </a:spcBef>
              <a:buFontTx/>
              <a:buNone/>
            </a:pPr>
            <a:r>
              <a:rPr lang="en-US" altLang="en-US" sz="900" b="1">
                <a:solidFill>
                  <a:srgbClr val="000000"/>
                </a:solidFill>
              </a:rPr>
              <a:t>8.8 hp</a:t>
            </a:r>
          </a:p>
        </p:txBody>
      </p:sp>
      <p:sp>
        <p:nvSpPr>
          <p:cNvPr id="19465" name="Text Box 8">
            <a:extLst>
              <a:ext uri="{FF2B5EF4-FFF2-40B4-BE49-F238E27FC236}">
                <a16:creationId xmlns:a16="http://schemas.microsoft.com/office/drawing/2014/main" id="{EEA8C078-4F14-D3BF-8D2E-2F49048968B3}"/>
              </a:ext>
            </a:extLst>
          </p:cNvPr>
          <p:cNvSpPr txBox="1">
            <a:spLocks noChangeArrowheads="1"/>
          </p:cNvSpPr>
          <p:nvPr/>
        </p:nvSpPr>
        <p:spPr bwMode="auto">
          <a:xfrm>
            <a:off x="6705600" y="4881563"/>
            <a:ext cx="6096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E57200"/>
                </a:solidFill>
              </a:rPr>
              <a:t>2660</a:t>
            </a:r>
            <a:endParaRPr lang="en-US" altLang="en-US" sz="1000" b="1">
              <a:solidFill>
                <a:srgbClr val="000000"/>
              </a:solidFill>
            </a:endParaRPr>
          </a:p>
          <a:p>
            <a:pPr eaLnBrk="1" hangingPunct="1">
              <a:spcBef>
                <a:spcPct val="0"/>
              </a:spcBef>
              <a:buFontTx/>
              <a:buNone/>
            </a:pPr>
            <a:r>
              <a:rPr lang="en-US" altLang="en-US" sz="900" b="1">
                <a:solidFill>
                  <a:srgbClr val="000000"/>
                </a:solidFill>
              </a:rPr>
              <a:t>853mm</a:t>
            </a:r>
          </a:p>
          <a:p>
            <a:pPr eaLnBrk="1" hangingPunct="1">
              <a:spcBef>
                <a:spcPct val="0"/>
              </a:spcBef>
              <a:buFontTx/>
              <a:buNone/>
            </a:pPr>
            <a:r>
              <a:rPr lang="en-US" altLang="en-US" sz="900" b="1">
                <a:solidFill>
                  <a:srgbClr val="000000"/>
                </a:solidFill>
              </a:rPr>
              <a:t>346mm </a:t>
            </a:r>
            <a:br>
              <a:rPr lang="en-US" altLang="en-US" sz="900" b="1">
                <a:solidFill>
                  <a:srgbClr val="000000"/>
                </a:solidFill>
              </a:rPr>
            </a:br>
            <a:r>
              <a:rPr lang="en-US" altLang="en-US" sz="900" b="1">
                <a:solidFill>
                  <a:srgbClr val="000000"/>
                </a:solidFill>
              </a:rPr>
              <a:t>74kg</a:t>
            </a:r>
          </a:p>
          <a:p>
            <a:pPr eaLnBrk="1" hangingPunct="1">
              <a:spcBef>
                <a:spcPct val="0"/>
              </a:spcBef>
              <a:buFontTx/>
              <a:buNone/>
            </a:pPr>
            <a:r>
              <a:rPr lang="en-US" altLang="en-US" sz="900" b="1">
                <a:solidFill>
                  <a:srgbClr val="000000"/>
                </a:solidFill>
              </a:rPr>
              <a:t>10.0 kW</a:t>
            </a:r>
          </a:p>
          <a:p>
            <a:pPr eaLnBrk="1" hangingPunct="1">
              <a:spcBef>
                <a:spcPct val="0"/>
              </a:spcBef>
              <a:buFontTx/>
              <a:buNone/>
            </a:pPr>
            <a:r>
              <a:rPr lang="en-US" altLang="en-US" sz="900" b="1">
                <a:solidFill>
                  <a:srgbClr val="000000"/>
                </a:solidFill>
              </a:rPr>
              <a:t>15.0 hp</a:t>
            </a:r>
          </a:p>
        </p:txBody>
      </p:sp>
      <p:sp>
        <p:nvSpPr>
          <p:cNvPr id="19466" name="Text Box 9">
            <a:extLst>
              <a:ext uri="{FF2B5EF4-FFF2-40B4-BE49-F238E27FC236}">
                <a16:creationId xmlns:a16="http://schemas.microsoft.com/office/drawing/2014/main" id="{925F81DA-4BDE-63B3-BF1F-53510DF401E7}"/>
              </a:ext>
            </a:extLst>
          </p:cNvPr>
          <p:cNvSpPr txBox="1">
            <a:spLocks noChangeArrowheads="1"/>
          </p:cNvSpPr>
          <p:nvPr/>
        </p:nvSpPr>
        <p:spPr bwMode="auto">
          <a:xfrm>
            <a:off x="8094663" y="4897438"/>
            <a:ext cx="60960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E57200"/>
                </a:solidFill>
              </a:rPr>
              <a:t>2670</a:t>
            </a:r>
            <a:endParaRPr lang="en-US" altLang="en-US" sz="1400" b="1">
              <a:solidFill>
                <a:srgbClr val="E57200"/>
              </a:solidFill>
            </a:endParaRPr>
          </a:p>
          <a:p>
            <a:pPr eaLnBrk="1" hangingPunct="1">
              <a:spcBef>
                <a:spcPct val="0"/>
              </a:spcBef>
              <a:buFontTx/>
              <a:buNone/>
            </a:pPr>
            <a:r>
              <a:rPr lang="en-US" altLang="en-US" sz="900" b="1">
                <a:solidFill>
                  <a:srgbClr val="000000"/>
                </a:solidFill>
              </a:rPr>
              <a:t>953mm</a:t>
            </a:r>
          </a:p>
          <a:p>
            <a:pPr eaLnBrk="1" hangingPunct="1">
              <a:spcBef>
                <a:spcPct val="0"/>
              </a:spcBef>
              <a:buFontTx/>
              <a:buNone/>
            </a:pPr>
            <a:r>
              <a:rPr lang="en-US" altLang="en-US" sz="900" b="1">
                <a:solidFill>
                  <a:srgbClr val="000000"/>
                </a:solidFill>
              </a:rPr>
              <a:t>390mm </a:t>
            </a:r>
            <a:br>
              <a:rPr lang="en-US" altLang="en-US" sz="900" b="1">
                <a:solidFill>
                  <a:srgbClr val="000000"/>
                </a:solidFill>
              </a:rPr>
            </a:br>
            <a:r>
              <a:rPr lang="en-US" altLang="en-US" sz="900" b="1">
                <a:solidFill>
                  <a:srgbClr val="000000"/>
                </a:solidFill>
              </a:rPr>
              <a:t>140kg</a:t>
            </a:r>
          </a:p>
          <a:p>
            <a:pPr eaLnBrk="1" hangingPunct="1">
              <a:spcBef>
                <a:spcPct val="0"/>
              </a:spcBef>
              <a:buFontTx/>
              <a:buNone/>
            </a:pPr>
            <a:r>
              <a:rPr lang="en-US" altLang="en-US" sz="900" b="1">
                <a:solidFill>
                  <a:srgbClr val="000000"/>
                </a:solidFill>
              </a:rPr>
              <a:t>18.0 kW</a:t>
            </a:r>
          </a:p>
          <a:p>
            <a:pPr eaLnBrk="1" hangingPunct="1">
              <a:spcBef>
                <a:spcPct val="0"/>
              </a:spcBef>
              <a:buFontTx/>
              <a:buNone/>
            </a:pPr>
            <a:r>
              <a:rPr lang="en-US" altLang="en-US" sz="900" b="1">
                <a:solidFill>
                  <a:srgbClr val="000000"/>
                </a:solidFill>
              </a:rPr>
              <a:t>27.0 hp</a:t>
            </a:r>
          </a:p>
        </p:txBody>
      </p:sp>
      <p:sp>
        <p:nvSpPr>
          <p:cNvPr id="19467" name="TextBox 14">
            <a:extLst>
              <a:ext uri="{FF2B5EF4-FFF2-40B4-BE49-F238E27FC236}">
                <a16:creationId xmlns:a16="http://schemas.microsoft.com/office/drawing/2014/main" id="{AD17D7DB-410E-C2FF-76F3-FF871D643481}"/>
              </a:ext>
            </a:extLst>
          </p:cNvPr>
          <p:cNvSpPr txBox="1">
            <a:spLocks noChangeArrowheads="1"/>
          </p:cNvSpPr>
          <p:nvPr/>
        </p:nvSpPr>
        <p:spPr bwMode="auto">
          <a:xfrm>
            <a:off x="1236663" y="893763"/>
            <a:ext cx="4038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B0F0"/>
                </a:solidFill>
              </a:rPr>
              <a:t>Pouzdano pumpanje</a:t>
            </a:r>
          </a:p>
          <a:p>
            <a:pPr eaLnBrk="1" hangingPunct="1">
              <a:spcBef>
                <a:spcPct val="0"/>
              </a:spcBef>
              <a:buFontTx/>
              <a:buNone/>
            </a:pPr>
            <a:r>
              <a:rPr lang="en-US" altLang="en-US" sz="2400">
                <a:solidFill>
                  <a:srgbClr val="00B0F0"/>
                </a:solidFill>
              </a:rPr>
              <a:t>Snage : 0,85-18kW</a:t>
            </a:r>
          </a:p>
          <a:p>
            <a:pPr eaLnBrk="1" hangingPunct="1">
              <a:spcBef>
                <a:spcPct val="0"/>
              </a:spcBef>
              <a:buFontTx/>
              <a:buNone/>
            </a:pPr>
            <a:endParaRPr lang="en-US" altLang="en-US" sz="1800">
              <a:solidFill>
                <a:srgbClr val="00339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A58B862-8F7F-819F-C8B0-84D1D9F89190}"/>
              </a:ext>
            </a:extLst>
          </p:cNvPr>
          <p:cNvSpPr>
            <a:spLocks noGrp="1" noChangeArrowheads="1"/>
          </p:cNvSpPr>
          <p:nvPr>
            <p:ph type="title"/>
          </p:nvPr>
        </p:nvSpPr>
        <p:spPr>
          <a:xfrm>
            <a:off x="1073150" y="0"/>
            <a:ext cx="7772400" cy="1143000"/>
          </a:xfrm>
        </p:spPr>
        <p:txBody>
          <a:bodyPr/>
          <a:lstStyle/>
          <a:p>
            <a:pPr eaLnBrk="1" hangingPunct="1"/>
            <a:r>
              <a:rPr lang="en-US" altLang="en-US" sz="3000" b="1">
                <a:solidFill>
                  <a:srgbClr val="00B0F0"/>
                </a:solidFill>
                <a:cs typeface="Arial" panose="020B0604020202020204" pitchFamily="34" charset="0"/>
              </a:rPr>
              <a:t>Presek i osnovne prednosti pumpe 2600</a:t>
            </a:r>
          </a:p>
        </p:txBody>
      </p:sp>
      <p:sp>
        <p:nvSpPr>
          <p:cNvPr id="20483" name="Slide Number Placeholder 4">
            <a:extLst>
              <a:ext uri="{FF2B5EF4-FFF2-40B4-BE49-F238E27FC236}">
                <a16:creationId xmlns:a16="http://schemas.microsoft.com/office/drawing/2014/main" id="{86D23340-C4FF-8442-CD48-782054E56D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2E81B6-7C97-48CD-A10C-1EC118D14969}" type="slidenum">
              <a:rPr lang="en-US" altLang="en-US" sz="1400" smtClean="0">
                <a:latin typeface="Times New Roman" panose="02020603050405020304" pitchFamily="18" charset="0"/>
              </a:rPr>
              <a:pPr>
                <a:spcBef>
                  <a:spcPct val="0"/>
                </a:spcBef>
                <a:buFontTx/>
                <a:buNone/>
              </a:pPr>
              <a:t>26</a:t>
            </a:fld>
            <a:endParaRPr lang="en-US" altLang="en-US" sz="1400">
              <a:latin typeface="Times New Roman" panose="02020603050405020304" pitchFamily="18" charset="0"/>
            </a:endParaRPr>
          </a:p>
        </p:txBody>
      </p:sp>
      <p:sp>
        <p:nvSpPr>
          <p:cNvPr id="20484" name="Rectangle 3">
            <a:extLst>
              <a:ext uri="{FF2B5EF4-FFF2-40B4-BE49-F238E27FC236}">
                <a16:creationId xmlns:a16="http://schemas.microsoft.com/office/drawing/2014/main" id="{F387B149-5028-329F-F640-2D1CB99E9C07}"/>
              </a:ext>
            </a:extLst>
          </p:cNvPr>
          <p:cNvSpPr>
            <a:spLocks noChangeArrowheads="1"/>
          </p:cNvSpPr>
          <p:nvPr/>
        </p:nvSpPr>
        <p:spPr bwMode="auto">
          <a:xfrm>
            <a:off x="533400" y="1209675"/>
            <a:ext cx="2438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5000"/>
              </a:lnSpc>
              <a:spcBef>
                <a:spcPct val="0"/>
              </a:spcBef>
              <a:buFontTx/>
              <a:buNone/>
            </a:pPr>
            <a:endParaRPr lang="en-GB" altLang="en-US" sz="2300">
              <a:solidFill>
                <a:schemeClr val="accent1"/>
              </a:solidFill>
            </a:endParaRPr>
          </a:p>
        </p:txBody>
      </p:sp>
      <p:pic>
        <p:nvPicPr>
          <p:cNvPr id="20485" name="Picture 4" descr="2670_draft5_illustratören">
            <a:extLst>
              <a:ext uri="{FF2B5EF4-FFF2-40B4-BE49-F238E27FC236}">
                <a16:creationId xmlns:a16="http://schemas.microsoft.com/office/drawing/2014/main" id="{92AA6797-8D9E-B1BD-0177-B5CDB2485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362075"/>
            <a:ext cx="32686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AutoShape 5">
            <a:extLst>
              <a:ext uri="{FF2B5EF4-FFF2-40B4-BE49-F238E27FC236}">
                <a16:creationId xmlns:a16="http://schemas.microsoft.com/office/drawing/2014/main" id="{01CDA799-B871-E327-7CEE-B9D3C6232B42}"/>
              </a:ext>
            </a:extLst>
          </p:cNvPr>
          <p:cNvSpPr>
            <a:spLocks/>
          </p:cNvSpPr>
          <p:nvPr/>
        </p:nvSpPr>
        <p:spPr bwMode="auto">
          <a:xfrm>
            <a:off x="293688" y="1244600"/>
            <a:ext cx="2332037" cy="498475"/>
          </a:xfrm>
          <a:prstGeom prst="borderCallout2">
            <a:avLst>
              <a:gd name="adj1" fmla="val 22431"/>
              <a:gd name="adj2" fmla="val 103356"/>
              <a:gd name="adj3" fmla="val 22431"/>
              <a:gd name="adj4" fmla="val 150384"/>
              <a:gd name="adj5" fmla="val 60435"/>
              <a:gd name="adj6" fmla="val 197343"/>
            </a:avLst>
          </a:prstGeom>
          <a:noFill/>
          <a:ln w="12700" algn="ctr">
            <a:solidFill>
              <a:srgbClr val="FFCC00"/>
            </a:solidFill>
            <a:miter lim="800000"/>
            <a:headEnd/>
            <a:tailEnd type="triangle" w="med" len="med"/>
          </a:ln>
          <a:effectLst/>
        </p:spPr>
        <p:txBody>
          <a:bodyPr wrap="none" lIns="108000">
            <a:spAutoFit/>
          </a:bodyPr>
          <a:lstStyle/>
          <a:p>
            <a:pPr algn="ctr" eaLnBrk="1" hangingPunct="1">
              <a:spcBef>
                <a:spcPct val="20000"/>
              </a:spcBef>
              <a:defRPr/>
            </a:pPr>
            <a:r>
              <a:rPr lang="en-US" altLang="en-US" sz="1200" b="1" dirty="0" err="1">
                <a:latin typeface="+mn-lt"/>
              </a:rPr>
              <a:t>Praktična</a:t>
            </a:r>
            <a:r>
              <a:rPr lang="en-US" altLang="en-US" sz="1200" b="1" dirty="0">
                <a:latin typeface="+mn-lt"/>
              </a:rPr>
              <a:t> </a:t>
            </a:r>
            <a:r>
              <a:rPr lang="en-US" altLang="en-US" sz="1200" b="1" dirty="0" err="1">
                <a:latin typeface="+mn-lt"/>
              </a:rPr>
              <a:t>ručka</a:t>
            </a:r>
            <a:endParaRPr lang="en-US" altLang="en-US" sz="1200" b="1" dirty="0">
              <a:latin typeface="+mn-lt"/>
            </a:endParaRPr>
          </a:p>
          <a:p>
            <a:pPr algn="ctr" eaLnBrk="1" hangingPunct="1">
              <a:spcBef>
                <a:spcPct val="20000"/>
              </a:spcBef>
              <a:defRPr/>
            </a:pPr>
            <a:r>
              <a:rPr lang="en-US" altLang="en-US" sz="1200" b="1" dirty="0">
                <a:latin typeface="+mn-lt"/>
              </a:rPr>
              <a:t>- </a:t>
            </a:r>
            <a:r>
              <a:rPr lang="en-US" altLang="en-US" sz="1200" b="1" dirty="0" err="1">
                <a:latin typeface="+mn-lt"/>
              </a:rPr>
              <a:t>Laka</a:t>
            </a:r>
            <a:r>
              <a:rPr lang="en-US" altLang="en-US" sz="1200" b="1" dirty="0">
                <a:latin typeface="+mn-lt"/>
              </a:rPr>
              <a:t> </a:t>
            </a:r>
            <a:r>
              <a:rPr lang="en-US" altLang="en-US" sz="1200" b="1" dirty="0" err="1">
                <a:latin typeface="+mn-lt"/>
              </a:rPr>
              <a:t>za</a:t>
            </a:r>
            <a:r>
              <a:rPr lang="en-US" altLang="en-US" sz="1200" b="1" dirty="0">
                <a:latin typeface="+mn-lt"/>
              </a:rPr>
              <a:t> </a:t>
            </a:r>
            <a:r>
              <a:rPr lang="en-US" altLang="en-US" sz="1200" b="1" dirty="0" err="1">
                <a:latin typeface="+mn-lt"/>
              </a:rPr>
              <a:t>rukovanje</a:t>
            </a:r>
            <a:r>
              <a:rPr lang="en-US" altLang="en-US" sz="1200" b="1" dirty="0">
                <a:latin typeface="+mn-lt"/>
              </a:rPr>
              <a:t> </a:t>
            </a:r>
            <a:r>
              <a:rPr lang="en-US" altLang="en-US" sz="1200" b="1" dirty="0" err="1">
                <a:latin typeface="+mn-lt"/>
              </a:rPr>
              <a:t>i</a:t>
            </a:r>
            <a:r>
              <a:rPr lang="en-US" altLang="en-US" sz="1200" b="1" dirty="0">
                <a:latin typeface="+mn-lt"/>
              </a:rPr>
              <a:t> </a:t>
            </a:r>
            <a:r>
              <a:rPr lang="en-US" altLang="en-US" sz="1200" b="1" dirty="0" err="1">
                <a:latin typeface="+mn-lt"/>
              </a:rPr>
              <a:t>nošenje</a:t>
            </a:r>
            <a:endParaRPr lang="en-US" altLang="en-US" sz="1200" b="1" dirty="0">
              <a:latin typeface="+mn-lt"/>
            </a:endParaRPr>
          </a:p>
        </p:txBody>
      </p:sp>
      <p:sp>
        <p:nvSpPr>
          <p:cNvPr id="20487" name="AutoShape 6">
            <a:extLst>
              <a:ext uri="{FF2B5EF4-FFF2-40B4-BE49-F238E27FC236}">
                <a16:creationId xmlns:a16="http://schemas.microsoft.com/office/drawing/2014/main" id="{49B216F9-9D1A-7E69-496D-89602FDF8D3E}"/>
              </a:ext>
            </a:extLst>
          </p:cNvPr>
          <p:cNvSpPr>
            <a:spLocks/>
          </p:cNvSpPr>
          <p:nvPr/>
        </p:nvSpPr>
        <p:spPr bwMode="auto">
          <a:xfrm>
            <a:off x="6300788" y="1452563"/>
            <a:ext cx="2667000" cy="725487"/>
          </a:xfrm>
          <a:prstGeom prst="borderCallout2">
            <a:avLst>
              <a:gd name="adj1" fmla="val 15755"/>
              <a:gd name="adj2" fmla="val -2856"/>
              <a:gd name="adj3" fmla="val 15755"/>
              <a:gd name="adj4" fmla="val -16486"/>
              <a:gd name="adj5" fmla="val 478120"/>
              <a:gd name="adj6" fmla="val -56546"/>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b="1">
                <a:latin typeface="Humnst777 BT" pitchFamily="34" charset="0"/>
              </a:rPr>
              <a:t>Plug-In™ </a:t>
            </a:r>
            <a:r>
              <a:rPr lang="en-US" altLang="en-US" sz="1200" b="1">
                <a:latin typeface="Humnst777 BT" pitchFamily="34" charset="0"/>
              </a:rPr>
              <a:t>zaptivač</a:t>
            </a:r>
          </a:p>
          <a:p>
            <a:pPr algn="ctr" eaLnBrk="1" hangingPunct="1">
              <a:buFontTx/>
              <a:buChar char="-"/>
            </a:pPr>
            <a:r>
              <a:rPr lang="en-US" altLang="en-US" sz="1200" b="1">
                <a:latin typeface="Humnst777 BT" pitchFamily="34" charset="0"/>
              </a:rPr>
              <a:t>Lak za servis</a:t>
            </a:r>
          </a:p>
          <a:p>
            <a:pPr algn="ctr" eaLnBrk="1" hangingPunct="1">
              <a:buFontTx/>
              <a:buChar char="-"/>
            </a:pPr>
            <a:r>
              <a:rPr lang="en-US" altLang="en-US" sz="1200" b="1">
                <a:latin typeface="Humnst777 BT" pitchFamily="34" charset="0"/>
              </a:rPr>
              <a:t>Dupla zaštita</a:t>
            </a:r>
          </a:p>
        </p:txBody>
      </p:sp>
      <p:sp>
        <p:nvSpPr>
          <p:cNvPr id="20488" name="AutoShape 7">
            <a:extLst>
              <a:ext uri="{FF2B5EF4-FFF2-40B4-BE49-F238E27FC236}">
                <a16:creationId xmlns:a16="http://schemas.microsoft.com/office/drawing/2014/main" id="{4C640FEC-8C87-6068-3039-F980DE674359}"/>
              </a:ext>
            </a:extLst>
          </p:cNvPr>
          <p:cNvSpPr>
            <a:spLocks/>
          </p:cNvSpPr>
          <p:nvPr/>
        </p:nvSpPr>
        <p:spPr bwMode="auto">
          <a:xfrm>
            <a:off x="468313" y="2058988"/>
            <a:ext cx="2057400" cy="682625"/>
          </a:xfrm>
          <a:prstGeom prst="borderCallout2">
            <a:avLst>
              <a:gd name="adj1" fmla="val 16514"/>
              <a:gd name="adj2" fmla="val 103704"/>
              <a:gd name="adj3" fmla="val 16514"/>
              <a:gd name="adj4" fmla="val 145139"/>
              <a:gd name="adj5" fmla="val 505505"/>
              <a:gd name="adj6" fmla="val 204398"/>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Jedan zavrtanj</a:t>
            </a:r>
          </a:p>
          <a:p>
            <a:pPr algn="ctr" eaLnBrk="1" hangingPunct="1">
              <a:buFontTx/>
              <a:buNone/>
            </a:pPr>
            <a:r>
              <a:rPr lang="en-US" altLang="en-US" sz="1200" b="1">
                <a:latin typeface="Humnst777 BT" pitchFamily="34" charset="0"/>
              </a:rPr>
              <a:t>-za lako podešavanje  optimalnih karakteristika</a:t>
            </a:r>
          </a:p>
        </p:txBody>
      </p:sp>
      <p:sp>
        <p:nvSpPr>
          <p:cNvPr id="20489" name="AutoShape 8">
            <a:extLst>
              <a:ext uri="{FF2B5EF4-FFF2-40B4-BE49-F238E27FC236}">
                <a16:creationId xmlns:a16="http://schemas.microsoft.com/office/drawing/2014/main" id="{7B15E01B-00FB-8E82-639E-A0E2B98EB26F}"/>
              </a:ext>
            </a:extLst>
          </p:cNvPr>
          <p:cNvSpPr>
            <a:spLocks/>
          </p:cNvSpPr>
          <p:nvPr/>
        </p:nvSpPr>
        <p:spPr bwMode="auto">
          <a:xfrm>
            <a:off x="611188" y="5659438"/>
            <a:ext cx="2057400" cy="506412"/>
          </a:xfrm>
          <a:prstGeom prst="borderCallout2">
            <a:avLst>
              <a:gd name="adj1" fmla="val 22569"/>
              <a:gd name="adj2" fmla="val 103704"/>
              <a:gd name="adj3" fmla="val 22569"/>
              <a:gd name="adj4" fmla="val 129477"/>
              <a:gd name="adj5" fmla="val 36051"/>
              <a:gd name="adj6" fmla="val 169986"/>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Gumeni amortizeri</a:t>
            </a:r>
          </a:p>
          <a:p>
            <a:pPr algn="ctr" eaLnBrk="1" hangingPunct="1">
              <a:buFontTx/>
              <a:buNone/>
            </a:pPr>
            <a:r>
              <a:rPr lang="en-US" altLang="en-US" sz="1200" b="1">
                <a:latin typeface="Humnst777 BT" pitchFamily="34" charset="0"/>
              </a:rPr>
              <a:t>- Otporni na udare</a:t>
            </a:r>
          </a:p>
        </p:txBody>
      </p:sp>
      <p:sp>
        <p:nvSpPr>
          <p:cNvPr id="20490" name="AutoShape 9">
            <a:extLst>
              <a:ext uri="{FF2B5EF4-FFF2-40B4-BE49-F238E27FC236}">
                <a16:creationId xmlns:a16="http://schemas.microsoft.com/office/drawing/2014/main" id="{372EA400-E8E6-E169-EFD8-37C12979C0CC}"/>
              </a:ext>
            </a:extLst>
          </p:cNvPr>
          <p:cNvSpPr>
            <a:spLocks/>
          </p:cNvSpPr>
          <p:nvPr/>
        </p:nvSpPr>
        <p:spPr bwMode="auto">
          <a:xfrm>
            <a:off x="250825" y="3427413"/>
            <a:ext cx="2590800" cy="498475"/>
          </a:xfrm>
          <a:prstGeom prst="borderCallout2">
            <a:avLst>
              <a:gd name="adj1" fmla="val 22569"/>
              <a:gd name="adj2" fmla="val 102940"/>
              <a:gd name="adj3" fmla="val 22569"/>
              <a:gd name="adj4" fmla="val 118384"/>
              <a:gd name="adj5" fmla="val 308778"/>
              <a:gd name="adj6" fmla="val 134926"/>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Spoljni uljni i inspekcioni čep</a:t>
            </a:r>
          </a:p>
          <a:p>
            <a:pPr algn="ctr" eaLnBrk="1" hangingPunct="1">
              <a:buFontTx/>
              <a:buNone/>
            </a:pPr>
            <a:r>
              <a:rPr lang="en-US" altLang="en-US" sz="1200" b="1">
                <a:latin typeface="Humnst777 BT" pitchFamily="34" charset="0"/>
              </a:rPr>
              <a:t>-Laka servisna provera</a:t>
            </a:r>
          </a:p>
        </p:txBody>
      </p:sp>
      <p:sp>
        <p:nvSpPr>
          <p:cNvPr id="20491" name="AutoShape 10">
            <a:extLst>
              <a:ext uri="{FF2B5EF4-FFF2-40B4-BE49-F238E27FC236}">
                <a16:creationId xmlns:a16="http://schemas.microsoft.com/office/drawing/2014/main" id="{BADEDCD8-E020-9344-AD61-28221D1211D0}"/>
              </a:ext>
            </a:extLst>
          </p:cNvPr>
          <p:cNvSpPr>
            <a:spLocks/>
          </p:cNvSpPr>
          <p:nvPr/>
        </p:nvSpPr>
        <p:spPr bwMode="auto">
          <a:xfrm>
            <a:off x="6659563" y="2276475"/>
            <a:ext cx="2057400" cy="506413"/>
          </a:xfrm>
          <a:prstGeom prst="borderCallout2">
            <a:avLst>
              <a:gd name="adj1" fmla="val 22569"/>
              <a:gd name="adj2" fmla="val -3704"/>
              <a:gd name="adj3" fmla="val 22569"/>
              <a:gd name="adj4" fmla="val -30093"/>
              <a:gd name="adj5" fmla="val 517556"/>
              <a:gd name="adj6" fmla="val -84569"/>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Inspekciona komora</a:t>
            </a:r>
          </a:p>
          <a:p>
            <a:pPr algn="ctr" eaLnBrk="1" hangingPunct="1">
              <a:buFontTx/>
              <a:buNone/>
            </a:pPr>
            <a:r>
              <a:rPr lang="en-US" altLang="en-US" sz="1200" b="1">
                <a:latin typeface="Humnst777 BT" pitchFamily="34" charset="0"/>
              </a:rPr>
              <a:t>-Poboljšana zaštita</a:t>
            </a:r>
          </a:p>
        </p:txBody>
      </p:sp>
      <p:sp>
        <p:nvSpPr>
          <p:cNvPr id="20492" name="AutoShape 11">
            <a:extLst>
              <a:ext uri="{FF2B5EF4-FFF2-40B4-BE49-F238E27FC236}">
                <a16:creationId xmlns:a16="http://schemas.microsoft.com/office/drawing/2014/main" id="{822DD70D-A0B8-29CA-A5A2-FF2E0381FBA6}"/>
              </a:ext>
            </a:extLst>
          </p:cNvPr>
          <p:cNvSpPr>
            <a:spLocks/>
          </p:cNvSpPr>
          <p:nvPr/>
        </p:nvSpPr>
        <p:spPr bwMode="auto">
          <a:xfrm>
            <a:off x="179388" y="4651375"/>
            <a:ext cx="3095625" cy="682625"/>
          </a:xfrm>
          <a:prstGeom prst="borderCallout2">
            <a:avLst>
              <a:gd name="adj1" fmla="val 16588"/>
              <a:gd name="adj2" fmla="val 102463"/>
              <a:gd name="adj3" fmla="val 16588"/>
              <a:gd name="adj4" fmla="val 105231"/>
              <a:gd name="adj5" fmla="val 122352"/>
              <a:gd name="adj6" fmla="val 114361"/>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lIns="1080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Obloga za hlađenje od nerđajućeg čelika(2630-2670) i cediljka</a:t>
            </a:r>
          </a:p>
          <a:p>
            <a:pPr algn="ctr" eaLnBrk="1" hangingPunct="1">
              <a:buFontTx/>
              <a:buNone/>
            </a:pPr>
            <a:r>
              <a:rPr lang="en-US" altLang="en-US" sz="1200" b="1">
                <a:latin typeface="Humnst777 BT" pitchFamily="34" charset="0"/>
              </a:rPr>
              <a:t>- Otporan na koroziju i na udare</a:t>
            </a:r>
          </a:p>
        </p:txBody>
      </p:sp>
      <p:sp>
        <p:nvSpPr>
          <p:cNvPr id="20493" name="AutoShape 12">
            <a:extLst>
              <a:ext uri="{FF2B5EF4-FFF2-40B4-BE49-F238E27FC236}">
                <a16:creationId xmlns:a16="http://schemas.microsoft.com/office/drawing/2014/main" id="{78F8B630-3B9E-3074-8D91-51E3211BB626}"/>
              </a:ext>
            </a:extLst>
          </p:cNvPr>
          <p:cNvSpPr>
            <a:spLocks/>
          </p:cNvSpPr>
          <p:nvPr/>
        </p:nvSpPr>
        <p:spPr bwMode="auto">
          <a:xfrm>
            <a:off x="6443663" y="4076700"/>
            <a:ext cx="2438400" cy="682625"/>
          </a:xfrm>
          <a:prstGeom prst="borderCallout2">
            <a:avLst>
              <a:gd name="adj1" fmla="val 13069"/>
              <a:gd name="adj2" fmla="val -3125"/>
              <a:gd name="adj3" fmla="val 13069"/>
              <a:gd name="adj4" fmla="val -30861"/>
              <a:gd name="adj5" fmla="val 146278"/>
              <a:gd name="adj6" fmla="val -60093"/>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Specijalno dizajnirano visoko-hromirano radno kolo</a:t>
            </a:r>
          </a:p>
          <a:p>
            <a:pPr algn="ctr" eaLnBrk="1" hangingPunct="1">
              <a:buFontTx/>
              <a:buNone/>
            </a:pPr>
            <a:r>
              <a:rPr lang="en-US" altLang="en-US" sz="1200" b="1">
                <a:latin typeface="Humnst777 BT" pitchFamily="34" charset="0"/>
              </a:rPr>
              <a:t>Visoko efikasno </a:t>
            </a:r>
          </a:p>
        </p:txBody>
      </p:sp>
      <p:sp>
        <p:nvSpPr>
          <p:cNvPr id="20494" name="AutoShape 13">
            <a:extLst>
              <a:ext uri="{FF2B5EF4-FFF2-40B4-BE49-F238E27FC236}">
                <a16:creationId xmlns:a16="http://schemas.microsoft.com/office/drawing/2014/main" id="{C4B03625-307B-346B-841C-3B25ADB6624E}"/>
              </a:ext>
            </a:extLst>
          </p:cNvPr>
          <p:cNvSpPr>
            <a:spLocks/>
          </p:cNvSpPr>
          <p:nvPr/>
        </p:nvSpPr>
        <p:spPr bwMode="auto">
          <a:xfrm>
            <a:off x="6096000" y="5324475"/>
            <a:ext cx="2833688" cy="725488"/>
          </a:xfrm>
          <a:prstGeom prst="borderCallout2">
            <a:avLst>
              <a:gd name="adj1" fmla="val 15685"/>
              <a:gd name="adj2" fmla="val -2690"/>
              <a:gd name="adj3" fmla="val 15685"/>
              <a:gd name="adj4" fmla="val -18037"/>
              <a:gd name="adj5" fmla="val 25708"/>
              <a:gd name="adj6" fmla="val -35014"/>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Dura-Spin</a:t>
            </a:r>
            <a:r>
              <a:rPr lang="en-US" altLang="en-US" sz="1200" b="1" baseline="30000">
                <a:latin typeface="Humnst777 BT" pitchFamily="34" charset="0"/>
              </a:rPr>
              <a:t>TM</a:t>
            </a:r>
            <a:endParaRPr lang="en-US" altLang="en-US" sz="1200" b="1">
              <a:latin typeface="Humnst777 BT" pitchFamily="34" charset="0"/>
            </a:endParaRPr>
          </a:p>
          <a:p>
            <a:pPr algn="ctr" eaLnBrk="1" hangingPunct="1">
              <a:buFontTx/>
              <a:buNone/>
            </a:pPr>
            <a:r>
              <a:rPr lang="en-US" altLang="en-US" sz="1200" b="1">
                <a:latin typeface="Humnst777 BT" pitchFamily="34" charset="0"/>
              </a:rPr>
              <a:t>- Minimalno habanje radnog kola</a:t>
            </a:r>
          </a:p>
          <a:p>
            <a:pPr algn="ctr" eaLnBrk="1" hangingPunct="1">
              <a:buFontTx/>
              <a:buNone/>
            </a:pPr>
            <a:endParaRPr lang="en-US" altLang="en-US" sz="1200" b="1">
              <a:latin typeface="Humnst777 BT" pitchFamily="34" charset="0"/>
            </a:endParaRPr>
          </a:p>
        </p:txBody>
      </p:sp>
      <p:sp>
        <p:nvSpPr>
          <p:cNvPr id="20495" name="AutoShape 14">
            <a:extLst>
              <a:ext uri="{FF2B5EF4-FFF2-40B4-BE49-F238E27FC236}">
                <a16:creationId xmlns:a16="http://schemas.microsoft.com/office/drawing/2014/main" id="{18264B48-0526-FA34-AB81-3247278004A2}"/>
              </a:ext>
            </a:extLst>
          </p:cNvPr>
          <p:cNvSpPr>
            <a:spLocks/>
          </p:cNvSpPr>
          <p:nvPr/>
        </p:nvSpPr>
        <p:spPr bwMode="auto">
          <a:xfrm>
            <a:off x="6407150" y="3181350"/>
            <a:ext cx="2438400" cy="682625"/>
          </a:xfrm>
          <a:prstGeom prst="borderCallout2">
            <a:avLst>
              <a:gd name="adj1" fmla="val 16218"/>
              <a:gd name="adj2" fmla="val -3125"/>
              <a:gd name="adj3" fmla="val 16218"/>
              <a:gd name="adj4" fmla="val -16014"/>
              <a:gd name="adj5" fmla="val 286935"/>
              <a:gd name="adj6" fmla="val -64583"/>
            </a:avLst>
          </a:prstGeom>
          <a:noFill/>
          <a:ln w="12700" algn="ctr">
            <a:solidFill>
              <a:srgbClr val="FFCC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b="1">
                <a:latin typeface="Humnst777 BT" pitchFamily="34" charset="0"/>
              </a:rPr>
              <a:t>Spin-Out</a:t>
            </a:r>
            <a:r>
              <a:rPr lang="en-US" altLang="en-US" sz="1200" b="1" baseline="30000">
                <a:latin typeface="Humnst777 BT" pitchFamily="34" charset="0"/>
              </a:rPr>
              <a:t>TM</a:t>
            </a:r>
          </a:p>
          <a:p>
            <a:pPr algn="ctr" eaLnBrk="1" hangingPunct="1">
              <a:buFontTx/>
              <a:buNone/>
            </a:pPr>
            <a:r>
              <a:rPr lang="en-US" altLang="en-US" sz="1200" b="1">
                <a:latin typeface="Humnst777 BT" pitchFamily="34" charset="0"/>
              </a:rPr>
              <a:t>- Minimalno začepljenje i habanje zaptivača</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a:extLst>
              <a:ext uri="{FF2B5EF4-FFF2-40B4-BE49-F238E27FC236}">
                <a16:creationId xmlns:a16="http://schemas.microsoft.com/office/drawing/2014/main" id="{23DE1A2B-E2CE-F5D5-C31F-FFF5772840A1}"/>
              </a:ext>
            </a:extLst>
          </p:cNvPr>
          <p:cNvGraphicFramePr>
            <a:graphicFrameLocks noChangeAspect="1"/>
          </p:cNvGraphicFramePr>
          <p:nvPr/>
        </p:nvGraphicFramePr>
        <p:xfrm>
          <a:off x="1295400" y="2336800"/>
          <a:ext cx="3587750" cy="2779713"/>
        </p:xfrm>
        <a:graphic>
          <a:graphicData uri="http://schemas.openxmlformats.org/presentationml/2006/ole">
            <mc:AlternateContent xmlns:mc="http://schemas.openxmlformats.org/markup-compatibility/2006">
              <mc:Choice xmlns:v="urn:schemas-microsoft-com:vml" Requires="v">
                <p:oleObj name="Photo Editor Photo" r:id="rId2" imgW="3723810" imgH="2886478" progId="">
                  <p:embed/>
                </p:oleObj>
              </mc:Choice>
              <mc:Fallback>
                <p:oleObj name="Photo Editor Photo" r:id="rId2" imgW="3723810" imgH="2886478" progId="">
                  <p:embed/>
                  <p:pic>
                    <p:nvPicPr>
                      <p:cNvPr id="22530" name="Object 2">
                        <a:extLst>
                          <a:ext uri="{FF2B5EF4-FFF2-40B4-BE49-F238E27FC236}">
                            <a16:creationId xmlns:a16="http://schemas.microsoft.com/office/drawing/2014/main" id="{23DE1A2B-E2CE-F5D5-C31F-FFF577284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36800"/>
                        <a:ext cx="35877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1" name="Object 3">
            <a:extLst>
              <a:ext uri="{FF2B5EF4-FFF2-40B4-BE49-F238E27FC236}">
                <a16:creationId xmlns:a16="http://schemas.microsoft.com/office/drawing/2014/main" id="{ACBB2C25-11CD-2785-ADF1-9A9215DADA29}"/>
              </a:ext>
            </a:extLst>
          </p:cNvPr>
          <p:cNvGraphicFramePr>
            <a:graphicFrameLocks noGrp="1" noChangeAspect="1"/>
          </p:cNvGraphicFramePr>
          <p:nvPr>
            <p:ph idx="4294967295"/>
          </p:nvPr>
        </p:nvGraphicFramePr>
        <p:xfrm>
          <a:off x="6216650" y="4763"/>
          <a:ext cx="1839913" cy="3295650"/>
        </p:xfrm>
        <a:graphic>
          <a:graphicData uri="http://schemas.openxmlformats.org/presentationml/2006/ole">
            <mc:AlternateContent xmlns:mc="http://schemas.openxmlformats.org/markup-compatibility/2006">
              <mc:Choice xmlns:v="urn:schemas-microsoft-com:vml" Requires="v">
                <p:oleObj name="Photo Editor Photo" r:id="rId4" imgW="12003175" imgH="24780952" progId="">
                  <p:embed/>
                </p:oleObj>
              </mc:Choice>
              <mc:Fallback>
                <p:oleObj name="Photo Editor Photo" r:id="rId4" imgW="12003175" imgH="24780952" progId="">
                  <p:embed/>
                  <p:pic>
                    <p:nvPicPr>
                      <p:cNvPr id="22531" name="Object 3">
                        <a:extLst>
                          <a:ext uri="{FF2B5EF4-FFF2-40B4-BE49-F238E27FC236}">
                            <a16:creationId xmlns:a16="http://schemas.microsoft.com/office/drawing/2014/main" id="{ACBB2C25-11CD-2785-ADF1-9A9215DAD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4763"/>
                        <a:ext cx="1839913"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5">
            <a:extLst>
              <a:ext uri="{FF2B5EF4-FFF2-40B4-BE49-F238E27FC236}">
                <a16:creationId xmlns:a16="http://schemas.microsoft.com/office/drawing/2014/main" id="{500A729B-3AE0-D382-62EC-952993814870}"/>
              </a:ext>
            </a:extLst>
          </p:cNvPr>
          <p:cNvSpPr txBox="1">
            <a:spLocks noChangeArrowheads="1"/>
          </p:cNvSpPr>
          <p:nvPr/>
        </p:nvSpPr>
        <p:spPr bwMode="auto">
          <a:xfrm>
            <a:off x="1282700" y="1066800"/>
            <a:ext cx="3951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sr-Latn-CS" altLang="en-US" sz="2400" b="1">
                <a:solidFill>
                  <a:srgbClr val="00B0F0"/>
                </a:solidFill>
              </a:rPr>
              <a:t> Za teške radn</a:t>
            </a:r>
            <a:r>
              <a:rPr lang="en-US" altLang="en-US" sz="2400" b="1">
                <a:solidFill>
                  <a:srgbClr val="00B0F0"/>
                </a:solidFill>
              </a:rPr>
              <a:t>e</a:t>
            </a:r>
            <a:r>
              <a:rPr lang="sr-Latn-CS" altLang="en-US" sz="2400" b="1">
                <a:solidFill>
                  <a:srgbClr val="00B0F0"/>
                </a:solidFill>
              </a:rPr>
              <a:t> uslovima</a:t>
            </a:r>
          </a:p>
          <a:p>
            <a:pPr eaLnBrk="1" hangingPunct="1">
              <a:spcBef>
                <a:spcPct val="0"/>
              </a:spcBef>
            </a:pPr>
            <a:r>
              <a:rPr lang="sr-Latn-CS" altLang="en-US" sz="2400" b="1">
                <a:solidFill>
                  <a:srgbClr val="00B0F0"/>
                </a:solidFill>
              </a:rPr>
              <a:t> Protok do 350l/s</a:t>
            </a:r>
          </a:p>
          <a:p>
            <a:pPr eaLnBrk="1" hangingPunct="1">
              <a:spcBef>
                <a:spcPct val="0"/>
              </a:spcBef>
            </a:pPr>
            <a:r>
              <a:rPr lang="sr-Latn-CS" altLang="en-US" sz="2400" b="1">
                <a:solidFill>
                  <a:srgbClr val="00B0F0"/>
                </a:solidFill>
              </a:rPr>
              <a:t> Napor do 100m</a:t>
            </a:r>
          </a:p>
        </p:txBody>
      </p:sp>
      <p:sp>
        <p:nvSpPr>
          <p:cNvPr id="22533" name="Rectangle 6">
            <a:extLst>
              <a:ext uri="{FF2B5EF4-FFF2-40B4-BE49-F238E27FC236}">
                <a16:creationId xmlns:a16="http://schemas.microsoft.com/office/drawing/2014/main" id="{B847D294-35FC-938C-CF56-951C37F2A8CA}"/>
              </a:ext>
            </a:extLst>
          </p:cNvPr>
          <p:cNvSpPr>
            <a:spLocks noGrp="1" noChangeArrowheads="1"/>
          </p:cNvSpPr>
          <p:nvPr>
            <p:ph type="title" idx="4294967295"/>
          </p:nvPr>
        </p:nvSpPr>
        <p:spPr>
          <a:xfrm>
            <a:off x="-1752600" y="34925"/>
            <a:ext cx="8229600" cy="1143000"/>
          </a:xfrm>
        </p:spPr>
        <p:txBody>
          <a:bodyPr/>
          <a:lstStyle/>
          <a:p>
            <a:pPr eaLnBrk="1" hangingPunct="1"/>
            <a:r>
              <a:rPr lang="sr-Latn-CS" altLang="en-US" sz="2800" b="1">
                <a:solidFill>
                  <a:srgbClr val="00B0F0"/>
                </a:solidFill>
              </a:rPr>
              <a:t>Serija 5000</a:t>
            </a:r>
            <a:endParaRPr lang="en-GB" altLang="en-US" sz="2800" b="1">
              <a:solidFill>
                <a:srgbClr val="00B0F0"/>
              </a:solidFill>
            </a:endParaRPr>
          </a:p>
        </p:txBody>
      </p:sp>
      <p:pic>
        <p:nvPicPr>
          <p:cNvPr id="6" name="Picture 4">
            <a:extLst>
              <a:ext uri="{FF2B5EF4-FFF2-40B4-BE49-F238E27FC236}">
                <a16:creationId xmlns:a16="http://schemas.microsoft.com/office/drawing/2014/main" id="{789735A4-08E7-D59D-D819-08210913B103}"/>
              </a:ext>
            </a:extLst>
          </p:cNvPr>
          <p:cNvPicPr>
            <a:picLocks noChangeArrowheads="1"/>
          </p:cNvPicPr>
          <p:nvPr/>
        </p:nvPicPr>
        <p:blipFill>
          <a:blip r:embed="rId6"/>
          <a:srcRect/>
          <a:stretch>
            <a:fillRect/>
          </a:stretch>
        </p:blipFill>
        <p:spPr bwMode="auto">
          <a:xfrm>
            <a:off x="5737225" y="3429000"/>
            <a:ext cx="2586038" cy="1312863"/>
          </a:xfrm>
          <a:prstGeom prst="rect">
            <a:avLst/>
          </a:prstGeom>
          <a:noFill/>
          <a:ln>
            <a:noFill/>
          </a:ln>
          <a:effectLst>
            <a:outerShdw blurRad="292100" dist="139700" dir="2700000" algn="tl" rotWithShape="0">
              <a:srgbClr val="333333">
                <a:alpha val="65000"/>
              </a:srgbClr>
            </a:outerShdw>
          </a:effectLst>
        </p:spPr>
      </p:pic>
      <p:pic>
        <p:nvPicPr>
          <p:cNvPr id="7" name="Picture 5">
            <a:extLst>
              <a:ext uri="{FF2B5EF4-FFF2-40B4-BE49-F238E27FC236}">
                <a16:creationId xmlns:a16="http://schemas.microsoft.com/office/drawing/2014/main" id="{C0EABFB6-6830-BAEB-B852-9EE094971E75}"/>
              </a:ext>
            </a:extLst>
          </p:cNvPr>
          <p:cNvPicPr>
            <a:picLocks noChangeArrowheads="1"/>
          </p:cNvPicPr>
          <p:nvPr/>
        </p:nvPicPr>
        <p:blipFill>
          <a:blip r:embed="rId7">
            <a:lum contrast="-18000"/>
          </a:blip>
          <a:srcRect/>
          <a:stretch>
            <a:fillRect/>
          </a:stretch>
        </p:blipFill>
        <p:spPr bwMode="auto">
          <a:xfrm>
            <a:off x="1563688" y="5181600"/>
            <a:ext cx="2262187" cy="1155700"/>
          </a:xfrm>
          <a:prstGeom prst="rect">
            <a:avLst/>
          </a:prstGeom>
          <a:ln>
            <a:noFill/>
          </a:ln>
          <a:effectLst>
            <a:outerShdw blurRad="292100" dist="139700" dir="2700000" algn="tl" rotWithShape="0">
              <a:srgbClr val="333333">
                <a:alpha val="65000"/>
              </a:srgbClr>
            </a:outerShdw>
          </a:effectLst>
        </p:spPr>
      </p:pic>
      <p:pic>
        <p:nvPicPr>
          <p:cNvPr id="8" name="Picture 6">
            <a:extLst>
              <a:ext uri="{FF2B5EF4-FFF2-40B4-BE49-F238E27FC236}">
                <a16:creationId xmlns:a16="http://schemas.microsoft.com/office/drawing/2014/main" id="{24ED37F0-EBB8-6B4E-E531-B786A3032C67}"/>
              </a:ext>
            </a:extLst>
          </p:cNvPr>
          <p:cNvPicPr>
            <a:picLocks noChangeArrowheads="1"/>
          </p:cNvPicPr>
          <p:nvPr/>
        </p:nvPicPr>
        <p:blipFill>
          <a:blip r:embed="rId8">
            <a:lum bright="6000"/>
          </a:blip>
          <a:srcRect/>
          <a:stretch>
            <a:fillRect/>
          </a:stretch>
        </p:blipFill>
        <p:spPr bwMode="auto">
          <a:xfrm>
            <a:off x="5749925" y="5181600"/>
            <a:ext cx="2306638" cy="1155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Bildobjekt 21">
            <a:extLst>
              <a:ext uri="{FF2B5EF4-FFF2-40B4-BE49-F238E27FC236}">
                <a16:creationId xmlns:a16="http://schemas.microsoft.com/office/drawing/2014/main" id="{8DD73537-31EE-0640-7E94-C543D5866B9F}"/>
              </a:ext>
            </a:extLst>
          </p:cNvPr>
          <p:cNvPicPr>
            <a:picLocks noChangeAspect="1"/>
          </p:cNvPicPr>
          <p:nvPr/>
        </p:nvPicPr>
        <p:blipFill>
          <a:blip r:embed="rId2">
            <a:extLst>
              <a:ext uri="{28A0092B-C50C-407E-A947-70E740481C1C}">
                <a14:useLocalDpi xmlns:a14="http://schemas.microsoft.com/office/drawing/2010/main" val="0"/>
              </a:ext>
            </a:extLst>
          </a:blip>
          <a:srcRect l="4729" t="4117"/>
          <a:stretch>
            <a:fillRect/>
          </a:stretch>
        </p:blipFill>
        <p:spPr bwMode="auto">
          <a:xfrm>
            <a:off x="1279525" y="2343150"/>
            <a:ext cx="23907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ätvinklig triangel 34846">
            <a:extLst>
              <a:ext uri="{FF2B5EF4-FFF2-40B4-BE49-F238E27FC236}">
                <a16:creationId xmlns:a16="http://schemas.microsoft.com/office/drawing/2014/main" id="{A75C2F05-0214-D871-1357-E014233FDDA7}"/>
              </a:ext>
            </a:extLst>
          </p:cNvPr>
          <p:cNvSpPr>
            <a:spLocks noChangeArrowheads="1"/>
          </p:cNvSpPr>
          <p:nvPr/>
        </p:nvSpPr>
        <p:spPr bwMode="auto">
          <a:xfrm flipH="1" flipV="1">
            <a:off x="982663" y="4683125"/>
            <a:ext cx="7200900" cy="360363"/>
          </a:xfrm>
          <a:prstGeom prst="rtTriangle">
            <a:avLst/>
          </a:prstGeom>
          <a:solidFill>
            <a:srgbClr val="687B8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en-US" sz="2400">
              <a:solidFill>
                <a:srgbClr val="000000"/>
              </a:solidFill>
              <a:latin typeface="Humnst777 Lt BT"/>
              <a:ea typeface="ヒラギノ角ゴ Pro W3"/>
              <a:cs typeface="ヒラギノ角ゴ Pro W3"/>
            </a:endParaRPr>
          </a:p>
        </p:txBody>
      </p:sp>
      <p:sp>
        <p:nvSpPr>
          <p:cNvPr id="23556" name="Rätvinklig triangel 63">
            <a:extLst>
              <a:ext uri="{FF2B5EF4-FFF2-40B4-BE49-F238E27FC236}">
                <a16:creationId xmlns:a16="http://schemas.microsoft.com/office/drawing/2014/main" id="{63D5C585-1C98-FF3C-6E8D-E8E9AA2BD4B9}"/>
              </a:ext>
            </a:extLst>
          </p:cNvPr>
          <p:cNvSpPr>
            <a:spLocks noChangeArrowheads="1"/>
          </p:cNvSpPr>
          <p:nvPr/>
        </p:nvSpPr>
        <p:spPr bwMode="auto">
          <a:xfrm flipH="1" flipV="1">
            <a:off x="957263" y="5583238"/>
            <a:ext cx="3960812" cy="360362"/>
          </a:xfrm>
          <a:prstGeom prst="rtTriangle">
            <a:avLst/>
          </a:prstGeom>
          <a:solidFill>
            <a:srgbClr val="8D997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en-US" sz="2400">
              <a:solidFill>
                <a:srgbClr val="000000"/>
              </a:solidFill>
              <a:latin typeface="Humnst777 Lt BT"/>
              <a:ea typeface="ヒラギノ角ゴ Pro W3"/>
              <a:cs typeface="ヒラギノ角ゴ Pro W3"/>
            </a:endParaRPr>
          </a:p>
        </p:txBody>
      </p:sp>
      <p:sp>
        <p:nvSpPr>
          <p:cNvPr id="23557" name="Rätvinklig triangel 68">
            <a:extLst>
              <a:ext uri="{FF2B5EF4-FFF2-40B4-BE49-F238E27FC236}">
                <a16:creationId xmlns:a16="http://schemas.microsoft.com/office/drawing/2014/main" id="{ABDE40C4-197B-AC84-C5A0-8EE835C678BF}"/>
              </a:ext>
            </a:extLst>
          </p:cNvPr>
          <p:cNvSpPr>
            <a:spLocks noChangeArrowheads="1"/>
          </p:cNvSpPr>
          <p:nvPr/>
        </p:nvSpPr>
        <p:spPr bwMode="auto">
          <a:xfrm flipV="1">
            <a:off x="4838700" y="5583238"/>
            <a:ext cx="3960813" cy="360362"/>
          </a:xfrm>
          <a:prstGeom prst="rtTriangle">
            <a:avLst/>
          </a:prstGeom>
          <a:solidFill>
            <a:srgbClr val="8D997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en-US" sz="2400">
              <a:solidFill>
                <a:srgbClr val="000000"/>
              </a:solidFill>
              <a:latin typeface="Humnst777 Lt BT"/>
              <a:ea typeface="ヒラギノ角ゴ Pro W3"/>
              <a:cs typeface="ヒラギノ角ゴ Pro W3"/>
            </a:endParaRPr>
          </a:p>
        </p:txBody>
      </p:sp>
      <p:sp>
        <p:nvSpPr>
          <p:cNvPr id="19" name="Rectangle 11">
            <a:extLst>
              <a:ext uri="{FF2B5EF4-FFF2-40B4-BE49-F238E27FC236}">
                <a16:creationId xmlns:a16="http://schemas.microsoft.com/office/drawing/2014/main" id="{036A0F60-B678-91BD-7904-03A15CB92BE2}"/>
              </a:ext>
            </a:extLst>
          </p:cNvPr>
          <p:cNvSpPr>
            <a:spLocks noChangeArrowheads="1"/>
          </p:cNvSpPr>
          <p:nvPr/>
        </p:nvSpPr>
        <p:spPr bwMode="auto">
          <a:xfrm>
            <a:off x="8158163" y="5245100"/>
            <a:ext cx="949325" cy="719138"/>
          </a:xfrm>
          <a:prstGeom prst="rect">
            <a:avLst/>
          </a:prstGeom>
          <a:solidFill>
            <a:sysClr val="window" lastClr="FFFFFF"/>
          </a:solidFill>
          <a:ln>
            <a:noFill/>
          </a:ln>
        </p:spPr>
        <p:txBody>
          <a:bodyPr lIns="108000" tIns="126000" rIns="0" bIns="0"/>
          <a:lstStyle/>
          <a:p>
            <a:pPr fontAlgn="auto">
              <a:spcBef>
                <a:spcPct val="30000"/>
              </a:spcBef>
              <a:spcAft>
                <a:spcPts val="0"/>
              </a:spcAft>
              <a:defRPr/>
            </a:pPr>
            <a:r>
              <a:rPr lang="sr-Latn-RS" sz="1500" kern="0" dirty="0">
                <a:solidFill>
                  <a:srgbClr val="000000"/>
                </a:solidFill>
                <a:ea typeface="ヒラギノ角ゴ Pro W3"/>
              </a:rPr>
              <a:t>Dimenzije čvrstih čestica</a:t>
            </a:r>
            <a:endParaRPr lang="en-US" sz="1500" kern="0" dirty="0">
              <a:solidFill>
                <a:srgbClr val="000000"/>
              </a:solidFill>
              <a:ea typeface="ヒラギノ角ゴ Pro W3"/>
            </a:endParaRPr>
          </a:p>
        </p:txBody>
      </p:sp>
      <p:sp>
        <p:nvSpPr>
          <p:cNvPr id="20" name="Rectangle 11">
            <a:extLst>
              <a:ext uri="{FF2B5EF4-FFF2-40B4-BE49-F238E27FC236}">
                <a16:creationId xmlns:a16="http://schemas.microsoft.com/office/drawing/2014/main" id="{20173111-BE1D-A8DC-8EF3-851CC7C74435}"/>
              </a:ext>
            </a:extLst>
          </p:cNvPr>
          <p:cNvSpPr>
            <a:spLocks noChangeArrowheads="1"/>
          </p:cNvSpPr>
          <p:nvPr/>
        </p:nvSpPr>
        <p:spPr bwMode="auto">
          <a:xfrm>
            <a:off x="8169275" y="4503738"/>
            <a:ext cx="949325" cy="719137"/>
          </a:xfrm>
          <a:prstGeom prst="rect">
            <a:avLst/>
          </a:prstGeom>
          <a:solidFill>
            <a:sysClr val="window" lastClr="FFFFFF"/>
          </a:solidFill>
          <a:ln>
            <a:noFill/>
          </a:ln>
        </p:spPr>
        <p:txBody>
          <a:bodyPr lIns="108000" tIns="126000" rIns="0" bIns="0"/>
          <a:lstStyle/>
          <a:p>
            <a:pPr fontAlgn="auto">
              <a:spcBef>
                <a:spcPct val="30000"/>
              </a:spcBef>
              <a:spcAft>
                <a:spcPts val="0"/>
              </a:spcAft>
              <a:defRPr/>
            </a:pPr>
            <a:r>
              <a:rPr lang="sr-Latn-RS" sz="1500" kern="0" dirty="0">
                <a:solidFill>
                  <a:srgbClr val="000000"/>
                </a:solidFill>
                <a:ea typeface="ヒラギノ角ゴ Pro W3"/>
              </a:rPr>
              <a:t>Gustina fluida</a:t>
            </a:r>
            <a:endParaRPr lang="en-US" sz="1500" kern="0" dirty="0">
              <a:solidFill>
                <a:srgbClr val="000000"/>
              </a:solidFill>
              <a:ea typeface="ヒラギノ角ゴ Pro W3"/>
            </a:endParaRPr>
          </a:p>
        </p:txBody>
      </p:sp>
      <p:sp>
        <p:nvSpPr>
          <p:cNvPr id="23560" name="Rektangel 69">
            <a:extLst>
              <a:ext uri="{FF2B5EF4-FFF2-40B4-BE49-F238E27FC236}">
                <a16:creationId xmlns:a16="http://schemas.microsoft.com/office/drawing/2014/main" id="{46A10AA8-3528-32A9-9F4F-60D76FEDF450}"/>
              </a:ext>
            </a:extLst>
          </p:cNvPr>
          <p:cNvSpPr>
            <a:spLocks noChangeArrowheads="1"/>
          </p:cNvSpPr>
          <p:nvPr/>
        </p:nvSpPr>
        <p:spPr bwMode="auto">
          <a:xfrm>
            <a:off x="4376738" y="4503738"/>
            <a:ext cx="10810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3600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en-US" sz="1100">
                <a:solidFill>
                  <a:srgbClr val="000000"/>
                </a:solidFill>
                <a:ea typeface="ヒラギノ角ゴ Pro W3"/>
                <a:cs typeface="ヒラギノ角ゴ Pro W3"/>
              </a:rPr>
              <a:t>1.2</a:t>
            </a:r>
          </a:p>
        </p:txBody>
      </p:sp>
      <p:sp>
        <p:nvSpPr>
          <p:cNvPr id="23561" name="Rektangel 70">
            <a:extLst>
              <a:ext uri="{FF2B5EF4-FFF2-40B4-BE49-F238E27FC236}">
                <a16:creationId xmlns:a16="http://schemas.microsoft.com/office/drawing/2014/main" id="{D91088C6-B1B6-A381-CDA7-0BDEDE3D390A}"/>
              </a:ext>
            </a:extLst>
          </p:cNvPr>
          <p:cNvSpPr>
            <a:spLocks noChangeArrowheads="1"/>
          </p:cNvSpPr>
          <p:nvPr/>
        </p:nvSpPr>
        <p:spPr bwMode="auto">
          <a:xfrm>
            <a:off x="7077075" y="4503738"/>
            <a:ext cx="1081088"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2000" tIns="0" rIns="72000" bIns="3600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sv-SE" altLang="en-US" sz="1100">
                <a:solidFill>
                  <a:srgbClr val="000000"/>
                </a:solidFill>
                <a:ea typeface="ヒラギノ角ゴ Pro W3"/>
                <a:cs typeface="ヒラギノ角ゴ Pro W3"/>
              </a:rPr>
              <a:t>1.4–1.5</a:t>
            </a:r>
          </a:p>
        </p:txBody>
      </p:sp>
      <p:sp>
        <p:nvSpPr>
          <p:cNvPr id="23562" name="Rektangel 72">
            <a:extLst>
              <a:ext uri="{FF2B5EF4-FFF2-40B4-BE49-F238E27FC236}">
                <a16:creationId xmlns:a16="http://schemas.microsoft.com/office/drawing/2014/main" id="{36123BB7-2C37-3529-D860-64A3DA5F789D}"/>
              </a:ext>
            </a:extLst>
          </p:cNvPr>
          <p:cNvSpPr>
            <a:spLocks noChangeArrowheads="1"/>
          </p:cNvSpPr>
          <p:nvPr/>
        </p:nvSpPr>
        <p:spPr bwMode="auto">
          <a:xfrm>
            <a:off x="2036763" y="4503738"/>
            <a:ext cx="10810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3600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en-US" sz="1100">
                <a:solidFill>
                  <a:srgbClr val="000000"/>
                </a:solidFill>
                <a:ea typeface="ヒラギノ角ゴ Pro W3"/>
                <a:cs typeface="ヒラギノ角ゴ Pro W3"/>
              </a:rPr>
              <a:t>1.1</a:t>
            </a:r>
          </a:p>
        </p:txBody>
      </p:sp>
      <p:sp>
        <p:nvSpPr>
          <p:cNvPr id="23563" name="Rektangel 73">
            <a:extLst>
              <a:ext uri="{FF2B5EF4-FFF2-40B4-BE49-F238E27FC236}">
                <a16:creationId xmlns:a16="http://schemas.microsoft.com/office/drawing/2014/main" id="{17C289E3-100D-E78E-FF84-60D1B0DFC86D}"/>
              </a:ext>
            </a:extLst>
          </p:cNvPr>
          <p:cNvSpPr>
            <a:spLocks noChangeArrowheads="1"/>
          </p:cNvSpPr>
          <p:nvPr/>
        </p:nvSpPr>
        <p:spPr bwMode="auto">
          <a:xfrm>
            <a:off x="4376738" y="5403850"/>
            <a:ext cx="10810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3600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en-US" sz="1100">
                <a:solidFill>
                  <a:srgbClr val="000000"/>
                </a:solidFill>
                <a:ea typeface="ヒラギノ角ゴ Pro W3"/>
                <a:cs typeface="ヒラギノ角ゴ Pro W3"/>
              </a:rPr>
              <a:t>38–80 mm</a:t>
            </a:r>
          </a:p>
        </p:txBody>
      </p:sp>
      <p:sp>
        <p:nvSpPr>
          <p:cNvPr id="23564" name="Rektangel 74">
            <a:extLst>
              <a:ext uri="{FF2B5EF4-FFF2-40B4-BE49-F238E27FC236}">
                <a16:creationId xmlns:a16="http://schemas.microsoft.com/office/drawing/2014/main" id="{DC158867-F5EB-9F55-7C06-153F83A0D3C4}"/>
              </a:ext>
            </a:extLst>
          </p:cNvPr>
          <p:cNvSpPr>
            <a:spLocks noChangeArrowheads="1"/>
          </p:cNvSpPr>
          <p:nvPr/>
        </p:nvSpPr>
        <p:spPr bwMode="auto">
          <a:xfrm>
            <a:off x="7077075" y="5403850"/>
            <a:ext cx="10810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0" rIns="72000" bIns="3600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sv-SE" altLang="en-US" sz="1100">
                <a:solidFill>
                  <a:srgbClr val="000000"/>
                </a:solidFill>
                <a:ea typeface="ヒラギノ角ゴ Pro W3"/>
                <a:cs typeface="ヒラギノ角ゴ Pro W3"/>
              </a:rPr>
              <a:t>Up to 40 mm</a:t>
            </a:r>
          </a:p>
        </p:txBody>
      </p:sp>
      <p:sp>
        <p:nvSpPr>
          <p:cNvPr id="23565" name="Rektangel 75">
            <a:extLst>
              <a:ext uri="{FF2B5EF4-FFF2-40B4-BE49-F238E27FC236}">
                <a16:creationId xmlns:a16="http://schemas.microsoft.com/office/drawing/2014/main" id="{9F8B10C5-4BDD-D555-FCFA-712C3FE87529}"/>
              </a:ext>
            </a:extLst>
          </p:cNvPr>
          <p:cNvSpPr>
            <a:spLocks noChangeArrowheads="1"/>
          </p:cNvSpPr>
          <p:nvPr/>
        </p:nvSpPr>
        <p:spPr bwMode="auto">
          <a:xfrm>
            <a:off x="2036763" y="5403850"/>
            <a:ext cx="10810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3600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v-SE" altLang="en-US" sz="1100">
                <a:solidFill>
                  <a:srgbClr val="000000"/>
                </a:solidFill>
                <a:ea typeface="ヒラギノ角ゴ Pro W3"/>
                <a:cs typeface="ヒラギノ角ゴ Pro W3"/>
              </a:rPr>
              <a:t>7.5–12 mm</a:t>
            </a:r>
          </a:p>
        </p:txBody>
      </p:sp>
      <p:cxnSp>
        <p:nvCxnSpPr>
          <p:cNvPr id="23566" name="Rak 77">
            <a:extLst>
              <a:ext uri="{FF2B5EF4-FFF2-40B4-BE49-F238E27FC236}">
                <a16:creationId xmlns:a16="http://schemas.microsoft.com/office/drawing/2014/main" id="{A9A4044B-FAAA-A75D-331E-39D33C1138D0}"/>
              </a:ext>
            </a:extLst>
          </p:cNvPr>
          <p:cNvCxnSpPr>
            <a:cxnSpLocks noChangeShapeType="1"/>
          </p:cNvCxnSpPr>
          <p:nvPr/>
        </p:nvCxnSpPr>
        <p:spPr bwMode="auto">
          <a:xfrm flipV="1">
            <a:off x="4954588" y="5195888"/>
            <a:ext cx="0" cy="3603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cxnSp>
      <p:pic>
        <p:nvPicPr>
          <p:cNvPr id="23567" name="Bildobjekt 2">
            <a:extLst>
              <a:ext uri="{FF2B5EF4-FFF2-40B4-BE49-F238E27FC236}">
                <a16:creationId xmlns:a16="http://schemas.microsoft.com/office/drawing/2014/main" id="{373FC2BF-C4B0-09BB-3AD2-651E1240B003}"/>
              </a:ext>
            </a:extLst>
          </p:cNvPr>
          <p:cNvPicPr>
            <a:picLocks noChangeAspect="1"/>
          </p:cNvPicPr>
          <p:nvPr/>
        </p:nvPicPr>
        <p:blipFill>
          <a:blip r:embed="rId3">
            <a:extLst>
              <a:ext uri="{28A0092B-C50C-407E-A947-70E740481C1C}">
                <a14:useLocalDpi xmlns:a14="http://schemas.microsoft.com/office/drawing/2010/main" val="0"/>
              </a:ext>
            </a:extLst>
          </a:blip>
          <a:srcRect l="8871" t="3136"/>
          <a:stretch>
            <a:fillRect/>
          </a:stretch>
        </p:blipFill>
        <p:spPr bwMode="auto">
          <a:xfrm>
            <a:off x="4376738" y="2278063"/>
            <a:ext cx="10382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Bildobjekt 84">
            <a:extLst>
              <a:ext uri="{FF2B5EF4-FFF2-40B4-BE49-F238E27FC236}">
                <a16:creationId xmlns:a16="http://schemas.microsoft.com/office/drawing/2014/main" id="{EDDE034F-7114-A937-6CDF-8616CA1D558C}"/>
              </a:ext>
            </a:extLst>
          </p:cNvPr>
          <p:cNvPicPr>
            <a:picLocks noChangeAspect="1"/>
          </p:cNvPicPr>
          <p:nvPr/>
        </p:nvPicPr>
        <p:blipFill>
          <a:blip r:embed="rId4">
            <a:extLst>
              <a:ext uri="{28A0092B-C50C-407E-A947-70E740481C1C}">
                <a14:useLocalDpi xmlns:a14="http://schemas.microsoft.com/office/drawing/2010/main" val="0"/>
              </a:ext>
            </a:extLst>
          </a:blip>
          <a:srcRect l="6425" t="2180"/>
          <a:stretch>
            <a:fillRect/>
          </a:stretch>
        </p:blipFill>
        <p:spPr bwMode="auto">
          <a:xfrm>
            <a:off x="7283450" y="1566863"/>
            <a:ext cx="134461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TextBox 29">
            <a:extLst>
              <a:ext uri="{FF2B5EF4-FFF2-40B4-BE49-F238E27FC236}">
                <a16:creationId xmlns:a16="http://schemas.microsoft.com/office/drawing/2014/main" id="{D19B6DBC-C7EC-1BA0-1ACE-07F889B80802}"/>
              </a:ext>
            </a:extLst>
          </p:cNvPr>
          <p:cNvSpPr txBox="1">
            <a:spLocks noChangeArrowheads="1"/>
          </p:cNvSpPr>
          <p:nvPr/>
        </p:nvSpPr>
        <p:spPr bwMode="auto">
          <a:xfrm>
            <a:off x="2995613" y="307975"/>
            <a:ext cx="375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00B0F0"/>
                </a:solidFill>
              </a:rPr>
              <a:t>Aplikacije</a:t>
            </a:r>
          </a:p>
        </p:txBody>
      </p:sp>
      <p:sp>
        <p:nvSpPr>
          <p:cNvPr id="23570" name="TextBox 30">
            <a:extLst>
              <a:ext uri="{FF2B5EF4-FFF2-40B4-BE49-F238E27FC236}">
                <a16:creationId xmlns:a16="http://schemas.microsoft.com/office/drawing/2014/main" id="{65F7DA0D-F69D-7547-C81A-A5FC4AA897D3}"/>
              </a:ext>
            </a:extLst>
          </p:cNvPr>
          <p:cNvSpPr txBox="1">
            <a:spLocks noChangeArrowheads="1"/>
          </p:cNvSpPr>
          <p:nvPr/>
        </p:nvSpPr>
        <p:spPr bwMode="auto">
          <a:xfrm>
            <a:off x="4154488" y="1566863"/>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B0F0"/>
                </a:solidFill>
              </a:rPr>
              <a:t>Sadržaj čvrstih čestica 20%</a:t>
            </a:r>
          </a:p>
        </p:txBody>
      </p:sp>
      <p:sp>
        <p:nvSpPr>
          <p:cNvPr id="23571" name="TextBox 45055">
            <a:extLst>
              <a:ext uri="{FF2B5EF4-FFF2-40B4-BE49-F238E27FC236}">
                <a16:creationId xmlns:a16="http://schemas.microsoft.com/office/drawing/2014/main" id="{0A9C17D7-762B-1EF5-8389-2B9BCA16EDC5}"/>
              </a:ext>
            </a:extLst>
          </p:cNvPr>
          <p:cNvSpPr txBox="1">
            <a:spLocks noChangeArrowheads="1"/>
          </p:cNvSpPr>
          <p:nvPr/>
        </p:nvSpPr>
        <p:spPr bwMode="auto">
          <a:xfrm>
            <a:off x="6897688" y="844550"/>
            <a:ext cx="1746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B0F0"/>
                </a:solidFill>
              </a:rPr>
              <a:t>Sadržaj čvrstih čestica 40%</a:t>
            </a:r>
          </a:p>
        </p:txBody>
      </p:sp>
      <p:sp>
        <p:nvSpPr>
          <p:cNvPr id="23572" name="TextBox 45056">
            <a:extLst>
              <a:ext uri="{FF2B5EF4-FFF2-40B4-BE49-F238E27FC236}">
                <a16:creationId xmlns:a16="http://schemas.microsoft.com/office/drawing/2014/main" id="{C072D568-C2FE-2B30-A8F7-C449C280761F}"/>
              </a:ext>
            </a:extLst>
          </p:cNvPr>
          <p:cNvSpPr txBox="1">
            <a:spLocks noChangeArrowheads="1"/>
          </p:cNvSpPr>
          <p:nvPr/>
        </p:nvSpPr>
        <p:spPr bwMode="auto">
          <a:xfrm>
            <a:off x="1301750" y="1566863"/>
            <a:ext cx="1857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B0F0"/>
                </a:solidFill>
              </a:rPr>
              <a:t>Sadržaj čvrstih čestica 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7CDA23E-1E8D-E551-840B-7AF32BD7D881}"/>
              </a:ext>
            </a:extLst>
          </p:cNvPr>
          <p:cNvSpPr>
            <a:spLocks noGrp="1" noChangeArrowheads="1"/>
          </p:cNvSpPr>
          <p:nvPr>
            <p:ph type="title"/>
          </p:nvPr>
        </p:nvSpPr>
        <p:spPr>
          <a:xfrm>
            <a:off x="1219200" y="53975"/>
            <a:ext cx="7772400" cy="1143000"/>
          </a:xfrm>
        </p:spPr>
        <p:txBody>
          <a:bodyPr/>
          <a:lstStyle/>
          <a:p>
            <a:r>
              <a:rPr lang="sr-Latn-RS" altLang="en-US">
                <a:solidFill>
                  <a:srgbClr val="FF6600"/>
                </a:solidFill>
              </a:rPr>
              <a:t>Primena Godwin pumpi</a:t>
            </a:r>
            <a:endParaRPr lang="en-US" altLang="en-US">
              <a:solidFill>
                <a:srgbClr val="FF6600"/>
              </a:solidFill>
            </a:endParaRPr>
          </a:p>
        </p:txBody>
      </p:sp>
      <p:graphicFrame>
        <p:nvGraphicFramePr>
          <p:cNvPr id="24579" name="Object 2">
            <a:extLst>
              <a:ext uri="{FF2B5EF4-FFF2-40B4-BE49-F238E27FC236}">
                <a16:creationId xmlns:a16="http://schemas.microsoft.com/office/drawing/2014/main" id="{CA7BEBCA-745F-42F0-5D0C-75AA5F20256A}"/>
              </a:ext>
            </a:extLst>
          </p:cNvPr>
          <p:cNvGraphicFramePr>
            <a:graphicFrameLocks noChangeAspect="1"/>
          </p:cNvGraphicFramePr>
          <p:nvPr/>
        </p:nvGraphicFramePr>
        <p:xfrm>
          <a:off x="6335713" y="4219575"/>
          <a:ext cx="2782887" cy="2082800"/>
        </p:xfrm>
        <a:graphic>
          <a:graphicData uri="http://schemas.openxmlformats.org/presentationml/2006/ole">
            <mc:AlternateContent xmlns:mc="http://schemas.openxmlformats.org/markup-compatibility/2006">
              <mc:Choice xmlns:v="urn:schemas-microsoft-com:vml" Requires="v">
                <p:oleObj name="Photo Editor Photo" r:id="rId2" imgW="10895238" imgH="8152381" progId="">
                  <p:embed/>
                </p:oleObj>
              </mc:Choice>
              <mc:Fallback>
                <p:oleObj name="Photo Editor Photo" r:id="rId2" imgW="10895238" imgH="8152381" progId="">
                  <p:embed/>
                  <p:pic>
                    <p:nvPicPr>
                      <p:cNvPr id="24579" name="Object 2">
                        <a:extLst>
                          <a:ext uri="{FF2B5EF4-FFF2-40B4-BE49-F238E27FC236}">
                            <a16:creationId xmlns:a16="http://schemas.microsoft.com/office/drawing/2014/main" id="{CA7BEBCA-745F-42F0-5D0C-75AA5F202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713" y="4219575"/>
                        <a:ext cx="27828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580" name="Picture 6">
            <a:extLst>
              <a:ext uri="{FF2B5EF4-FFF2-40B4-BE49-F238E27FC236}">
                <a16:creationId xmlns:a16="http://schemas.microsoft.com/office/drawing/2014/main" id="{2F7760C0-50FE-9369-8717-6C4997387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1196975"/>
            <a:ext cx="36544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0">
            <a:extLst>
              <a:ext uri="{FF2B5EF4-FFF2-40B4-BE49-F238E27FC236}">
                <a16:creationId xmlns:a16="http://schemas.microsoft.com/office/drawing/2014/main" id="{B3691A86-CBC4-E18D-9B54-1B805D1D7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325563"/>
            <a:ext cx="2833688"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2">
            <a:extLst>
              <a:ext uri="{FF2B5EF4-FFF2-40B4-BE49-F238E27FC236}">
                <a16:creationId xmlns:a16="http://schemas.microsoft.com/office/drawing/2014/main" id="{B525FB5D-65F8-0B71-02C9-ED0B8DDCD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379913"/>
            <a:ext cx="29305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Content Placeholder 8">
            <a:extLst>
              <a:ext uri="{FF2B5EF4-FFF2-40B4-BE49-F238E27FC236}">
                <a16:creationId xmlns:a16="http://schemas.microsoft.com/office/drawing/2014/main" id="{45F5126C-F2EB-58AD-F94F-7DECF2ECA6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1200" y="3346450"/>
            <a:ext cx="28622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B7EB-A1E2-3E85-168B-C5BB4896B76B}"/>
              </a:ext>
            </a:extLst>
          </p:cNvPr>
          <p:cNvSpPr>
            <a:spLocks noGrp="1"/>
          </p:cNvSpPr>
          <p:nvPr>
            <p:ph type="title"/>
          </p:nvPr>
        </p:nvSpPr>
        <p:spPr/>
        <p:txBody>
          <a:bodyPr/>
          <a:lstStyle/>
          <a:p>
            <a:r>
              <a:rPr lang="sr-Latn-CS" sz="2800" dirty="0">
                <a:solidFill>
                  <a:srgbClr val="000066"/>
                </a:solidFill>
              </a:rPr>
              <a:t>Naši principali</a:t>
            </a:r>
            <a:endParaRPr lang="en-GB" sz="2800" dirty="0">
              <a:solidFill>
                <a:srgbClr val="000066"/>
              </a:solidFill>
            </a:endParaRPr>
          </a:p>
        </p:txBody>
      </p:sp>
      <p:pic>
        <p:nvPicPr>
          <p:cNvPr id="6" name="Picture 5">
            <a:extLst>
              <a:ext uri="{FF2B5EF4-FFF2-40B4-BE49-F238E27FC236}">
                <a16:creationId xmlns:a16="http://schemas.microsoft.com/office/drawing/2014/main" id="{E6F8AC8E-920D-22DE-2DAC-6A0F8B18F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752600"/>
            <a:ext cx="6889077" cy="3657917"/>
          </a:xfrm>
          <a:prstGeom prst="rect">
            <a:avLst/>
          </a:prstGeom>
        </p:spPr>
      </p:pic>
      <p:pic>
        <p:nvPicPr>
          <p:cNvPr id="1027" name="Picture 13">
            <a:extLst>
              <a:ext uri="{FF2B5EF4-FFF2-40B4-BE49-F238E27FC236}">
                <a16:creationId xmlns:a16="http://schemas.microsoft.com/office/drawing/2014/main" id="{1829A4E1-19BE-7BC2-2506-2C1FCADD1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410517"/>
            <a:ext cx="2743200" cy="55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32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241FEBC0-3170-E38E-8340-8208E8DC6EAA}"/>
              </a:ext>
            </a:extLst>
          </p:cNvPr>
          <p:cNvSpPr txBox="1">
            <a:spLocks noChangeArrowheads="1"/>
          </p:cNvSpPr>
          <p:nvPr/>
        </p:nvSpPr>
        <p:spPr bwMode="auto">
          <a:xfrm>
            <a:off x="1905000" y="381000"/>
            <a:ext cx="632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FF6600"/>
                </a:solidFill>
              </a:rPr>
              <a:t>Osnovne</a:t>
            </a:r>
            <a:r>
              <a:rPr lang="en-US" altLang="en-US" sz="2400" b="1" dirty="0">
                <a:solidFill>
                  <a:srgbClr val="FF6600"/>
                </a:solidFill>
              </a:rPr>
              <a:t> </a:t>
            </a:r>
            <a:r>
              <a:rPr lang="en-US" altLang="en-US" sz="2400" b="1" dirty="0" err="1">
                <a:solidFill>
                  <a:srgbClr val="FF6600"/>
                </a:solidFill>
              </a:rPr>
              <a:t>prednosti</a:t>
            </a:r>
            <a:r>
              <a:rPr lang="en-US" altLang="en-US" sz="2400" b="1" dirty="0">
                <a:solidFill>
                  <a:srgbClr val="FF6600"/>
                </a:solidFill>
              </a:rPr>
              <a:t> Godwin </a:t>
            </a:r>
            <a:r>
              <a:rPr lang="en-US" altLang="en-US" sz="2400" b="1" dirty="0" err="1">
                <a:solidFill>
                  <a:srgbClr val="FF6600"/>
                </a:solidFill>
              </a:rPr>
              <a:t>pumpi</a:t>
            </a:r>
            <a:endParaRPr lang="en-US" altLang="en-US" sz="2400" b="1" dirty="0">
              <a:solidFill>
                <a:srgbClr val="FF6600"/>
              </a:solidFill>
            </a:endParaRPr>
          </a:p>
        </p:txBody>
      </p:sp>
      <p:sp>
        <p:nvSpPr>
          <p:cNvPr id="5" name="TextBox 4">
            <a:extLst>
              <a:ext uri="{FF2B5EF4-FFF2-40B4-BE49-F238E27FC236}">
                <a16:creationId xmlns:a16="http://schemas.microsoft.com/office/drawing/2014/main" id="{2B0B5D6D-FF78-82E3-C4D9-5C457C9334EE}"/>
              </a:ext>
            </a:extLst>
          </p:cNvPr>
          <p:cNvSpPr txBox="1"/>
          <p:nvPr/>
        </p:nvSpPr>
        <p:spPr>
          <a:xfrm>
            <a:off x="1219200" y="884238"/>
            <a:ext cx="3657600" cy="4893647"/>
          </a:xfrm>
          <a:prstGeom prst="rect">
            <a:avLst/>
          </a:prstGeom>
          <a:noFill/>
        </p:spPr>
        <p:txBody>
          <a:bodyPr>
            <a:spAutoFit/>
          </a:bodyPr>
          <a:lstStyle/>
          <a:p>
            <a:pPr marL="285750" indent="-285750" eaLnBrk="1" hangingPunct="1">
              <a:buFont typeface="Arial" panose="020B0604020202020204" pitchFamily="34" charset="0"/>
              <a:buChar char="•"/>
              <a:defRPr/>
            </a:pPr>
            <a:r>
              <a:rPr lang="en-US" sz="1600" u="sng" dirty="0" err="1">
                <a:solidFill>
                  <a:srgbClr val="FF6600"/>
                </a:solidFill>
              </a:rPr>
              <a:t>Mehani</a:t>
            </a:r>
            <a:r>
              <a:rPr lang="sr-Latn-RS" sz="1600" u="sng" dirty="0">
                <a:solidFill>
                  <a:srgbClr val="FF6600"/>
                </a:solidFill>
              </a:rPr>
              <a:t>čki zaptivači </a:t>
            </a:r>
            <a:r>
              <a:rPr lang="sr-Latn-RS" sz="1600" dirty="0">
                <a:solidFill>
                  <a:srgbClr val="FF6600"/>
                </a:solidFill>
              </a:rPr>
              <a:t>- od silikon-karbida otporni na abrazivne čestice</a:t>
            </a:r>
          </a:p>
          <a:p>
            <a:pPr marL="285750" indent="-285750" eaLnBrk="1" hangingPunct="1">
              <a:buFont typeface="Arial" panose="020B0604020202020204" pitchFamily="34" charset="0"/>
              <a:buChar char="•"/>
              <a:defRPr/>
            </a:pPr>
            <a:r>
              <a:rPr lang="sr-Latn-RS" sz="1600" u="sng" dirty="0">
                <a:solidFill>
                  <a:srgbClr val="FF6600"/>
                </a:solidFill>
              </a:rPr>
              <a:t>Zaptivači</a:t>
            </a:r>
            <a:r>
              <a:rPr lang="sr-Latn-RS" sz="1600" dirty="0">
                <a:solidFill>
                  <a:srgbClr val="FF6600"/>
                </a:solidFill>
              </a:rPr>
              <a:t> se nalaze u ulju i otporni na pregrevanje usled rada na suvo</a:t>
            </a:r>
          </a:p>
          <a:p>
            <a:pPr marL="285750" indent="-285750" eaLnBrk="1" hangingPunct="1">
              <a:buFont typeface="Arial" panose="020B0604020202020204" pitchFamily="34" charset="0"/>
              <a:buChar char="•"/>
              <a:defRPr/>
            </a:pPr>
            <a:r>
              <a:rPr lang="sr-Latn-RS" sz="1600" u="sng" dirty="0">
                <a:solidFill>
                  <a:srgbClr val="FF6600"/>
                </a:solidFill>
              </a:rPr>
              <a:t>Lako prenosive pumpe </a:t>
            </a:r>
            <a:r>
              <a:rPr lang="sr-Latn-RS" sz="1600" dirty="0">
                <a:solidFill>
                  <a:srgbClr val="FF6600"/>
                </a:solidFill>
              </a:rPr>
              <a:t>- mogu </a:t>
            </a:r>
            <a:r>
              <a:rPr lang="en-US" sz="1600" dirty="0" err="1">
                <a:solidFill>
                  <a:srgbClr val="FF6600"/>
                </a:solidFill>
              </a:rPr>
              <a:t>biti</a:t>
            </a:r>
            <a:r>
              <a:rPr lang="en-US" sz="1600" dirty="0">
                <a:solidFill>
                  <a:srgbClr val="FF6600"/>
                </a:solidFill>
              </a:rPr>
              <a:t> </a:t>
            </a:r>
            <a:r>
              <a:rPr lang="en-US" sz="1600" dirty="0" err="1">
                <a:solidFill>
                  <a:srgbClr val="FF6600"/>
                </a:solidFill>
              </a:rPr>
              <a:t>montirane</a:t>
            </a:r>
            <a:r>
              <a:rPr lang="en-US" sz="1600" dirty="0">
                <a:solidFill>
                  <a:srgbClr val="FF6600"/>
                </a:solidFill>
              </a:rPr>
              <a:t> </a:t>
            </a:r>
            <a:r>
              <a:rPr lang="sr-Latn-RS" sz="1600" dirty="0">
                <a:solidFill>
                  <a:srgbClr val="FF6600"/>
                </a:solidFill>
              </a:rPr>
              <a:t>na prikolici tako da im je transport jednostavan</a:t>
            </a:r>
            <a:endParaRPr lang="en-US" sz="1600" dirty="0">
              <a:solidFill>
                <a:srgbClr val="FF6600"/>
              </a:solidFill>
            </a:endParaRPr>
          </a:p>
          <a:p>
            <a:pPr marL="285750" indent="-285750" eaLnBrk="1" hangingPunct="1">
              <a:buFont typeface="Arial" panose="020B0604020202020204" pitchFamily="34" charset="0"/>
              <a:buChar char="•"/>
              <a:defRPr/>
            </a:pPr>
            <a:r>
              <a:rPr lang="en-US" sz="1600" u="sng" dirty="0" err="1">
                <a:solidFill>
                  <a:srgbClr val="FF6600"/>
                </a:solidFill>
              </a:rPr>
              <a:t>Dri</a:t>
            </a:r>
            <a:r>
              <a:rPr lang="en-US" sz="1600" u="sng" dirty="0">
                <a:solidFill>
                  <a:srgbClr val="FF6600"/>
                </a:solidFill>
              </a:rPr>
              <a:t> Prime </a:t>
            </a:r>
            <a:r>
              <a:rPr lang="en-US" sz="1600" dirty="0">
                <a:solidFill>
                  <a:srgbClr val="FF6600"/>
                </a:solidFill>
              </a:rPr>
              <a:t>– </a:t>
            </a:r>
            <a:r>
              <a:rPr lang="en-US" sz="1600" dirty="0" err="1">
                <a:solidFill>
                  <a:srgbClr val="FF6600"/>
                </a:solidFill>
              </a:rPr>
              <a:t>tehnologija</a:t>
            </a:r>
            <a:r>
              <a:rPr lang="en-US" sz="1600" dirty="0">
                <a:solidFill>
                  <a:srgbClr val="FF6600"/>
                </a:solidFill>
              </a:rPr>
              <a:t> </a:t>
            </a:r>
            <a:r>
              <a:rPr lang="en-US" sz="1600" dirty="0" err="1">
                <a:solidFill>
                  <a:srgbClr val="FF6600"/>
                </a:solidFill>
              </a:rPr>
              <a:t>stvaranja</a:t>
            </a:r>
            <a:r>
              <a:rPr lang="en-US" sz="1600" dirty="0">
                <a:solidFill>
                  <a:srgbClr val="FF6600"/>
                </a:solidFill>
              </a:rPr>
              <a:t> </a:t>
            </a:r>
            <a:r>
              <a:rPr lang="en-US" sz="1600" dirty="0" err="1">
                <a:solidFill>
                  <a:srgbClr val="FF6600"/>
                </a:solidFill>
              </a:rPr>
              <a:t>vakuma</a:t>
            </a:r>
            <a:r>
              <a:rPr lang="en-US" sz="1600" dirty="0">
                <a:solidFill>
                  <a:srgbClr val="FF6600"/>
                </a:solidFill>
              </a:rPr>
              <a:t> u </a:t>
            </a:r>
            <a:r>
              <a:rPr lang="en-US" sz="1600" dirty="0" err="1">
                <a:solidFill>
                  <a:srgbClr val="FF6600"/>
                </a:solidFill>
              </a:rPr>
              <a:t>hidrauli</a:t>
            </a:r>
            <a:r>
              <a:rPr lang="sr-Latn-RS" sz="1600" dirty="0">
                <a:solidFill>
                  <a:srgbClr val="FF6600"/>
                </a:solidFill>
              </a:rPr>
              <a:t>čkoj komori</a:t>
            </a:r>
          </a:p>
          <a:p>
            <a:pPr marL="285750" indent="-285750" eaLnBrk="1" hangingPunct="1">
              <a:buFont typeface="Arial" panose="020B0604020202020204" pitchFamily="34" charset="0"/>
              <a:buChar char="•"/>
              <a:defRPr/>
            </a:pPr>
            <a:r>
              <a:rPr lang="sr-Latn-RS" sz="1600" u="sng" dirty="0">
                <a:solidFill>
                  <a:srgbClr val="FF6600"/>
                </a:solidFill>
              </a:rPr>
              <a:t>Radno kolo </a:t>
            </a:r>
            <a:r>
              <a:rPr lang="sr-Latn-RS" sz="1600" dirty="0">
                <a:solidFill>
                  <a:srgbClr val="FF6600"/>
                </a:solidFill>
              </a:rPr>
              <a:t>– sačinjeno od hromiranog livenog </a:t>
            </a:r>
            <a:r>
              <a:rPr lang="en-US" sz="1600" dirty="0" err="1">
                <a:solidFill>
                  <a:srgbClr val="FF6600"/>
                </a:solidFill>
              </a:rPr>
              <a:t>gvozdja</a:t>
            </a:r>
            <a:r>
              <a:rPr lang="sr-Latn-RS" sz="1600" dirty="0">
                <a:solidFill>
                  <a:srgbClr val="FF6600"/>
                </a:solidFill>
              </a:rPr>
              <a:t>, izuzetno otpornog na lomljenje i na habanje</a:t>
            </a:r>
          </a:p>
          <a:p>
            <a:pPr marL="285750" indent="-285750" eaLnBrk="1" hangingPunct="1">
              <a:buFont typeface="Arial" panose="020B0604020202020204" pitchFamily="34" charset="0"/>
              <a:buChar char="•"/>
              <a:defRPr/>
            </a:pPr>
            <a:r>
              <a:rPr lang="sr-Latn-RS" sz="1600" u="sng" dirty="0">
                <a:solidFill>
                  <a:srgbClr val="FF6600"/>
                </a:solidFill>
              </a:rPr>
              <a:t>Dodatna oprema </a:t>
            </a:r>
            <a:r>
              <a:rPr lang="sr-Latn-RS" sz="1600" dirty="0">
                <a:solidFill>
                  <a:srgbClr val="FF6600"/>
                </a:solidFill>
              </a:rPr>
              <a:t>- Veliki izbor dodatne opreme i svega što je potrebno za pravilan rad pumpe</a:t>
            </a:r>
          </a:p>
          <a:p>
            <a:pPr eaLnBrk="1" hangingPunct="1">
              <a:defRPr/>
            </a:pPr>
            <a:endParaRPr lang="en-US" dirty="0">
              <a:solidFill>
                <a:srgbClr val="FF6600"/>
              </a:solidFill>
            </a:endParaRPr>
          </a:p>
        </p:txBody>
      </p:sp>
      <p:pic>
        <p:nvPicPr>
          <p:cNvPr id="25604" name="Picture 1">
            <a:extLst>
              <a:ext uri="{FF2B5EF4-FFF2-40B4-BE49-F238E27FC236}">
                <a16:creationId xmlns:a16="http://schemas.microsoft.com/office/drawing/2014/main" id="{300C1D85-27E5-D372-871F-36E73D69BE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36613"/>
            <a:ext cx="360045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a:extLst>
              <a:ext uri="{FF2B5EF4-FFF2-40B4-BE49-F238E27FC236}">
                <a16:creationId xmlns:a16="http://schemas.microsoft.com/office/drawing/2014/main" id="{52172312-EF5B-B9F6-F885-A8E2E6C02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422775"/>
            <a:ext cx="1765300" cy="183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20C119F0-BA0F-FD81-2998-732D84CE0D78}"/>
              </a:ext>
            </a:extLst>
          </p:cNvPr>
          <p:cNvSpPr txBox="1">
            <a:spLocks noChangeArrowheads="1"/>
          </p:cNvSpPr>
          <p:nvPr/>
        </p:nvSpPr>
        <p:spPr bwMode="auto">
          <a:xfrm>
            <a:off x="1219200" y="1041400"/>
            <a:ext cx="48768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r-Latn-RS" altLang="en-US" sz="1600" dirty="0"/>
              <a:t>-</a:t>
            </a:r>
            <a:r>
              <a:rPr lang="sr-Latn-RS" altLang="en-US" sz="1600" dirty="0">
                <a:solidFill>
                  <a:srgbClr val="FF6600"/>
                </a:solidFill>
              </a:rPr>
              <a:t>Radna kola Visokih, Srednjih i Niskih visina dizanja.</a:t>
            </a:r>
          </a:p>
          <a:p>
            <a:pPr eaLnBrk="1" hangingPunct="1">
              <a:spcBef>
                <a:spcPct val="0"/>
              </a:spcBef>
              <a:buFontTx/>
              <a:buNone/>
            </a:pPr>
            <a:r>
              <a:rPr lang="sr-Latn-RS" altLang="en-US" sz="1600" dirty="0">
                <a:solidFill>
                  <a:srgbClr val="FF6600"/>
                </a:solidFill>
              </a:rPr>
              <a:t>-Mogućnost menjanja broja obrtaja i dobijanje različitih tačaka Q-h dijagrama.</a:t>
            </a:r>
          </a:p>
          <a:p>
            <a:pPr eaLnBrk="1" hangingPunct="1">
              <a:spcBef>
                <a:spcPct val="0"/>
              </a:spcBef>
              <a:buFontTx/>
              <a:buNone/>
            </a:pPr>
            <a:r>
              <a:rPr lang="sr-Latn-RS" altLang="en-US" sz="1600" dirty="0">
                <a:solidFill>
                  <a:srgbClr val="FF6600"/>
                </a:solidFill>
              </a:rPr>
              <a:t>-Veliki izbor elektro i dizel motora Deutz, Prekins i CAT.</a:t>
            </a:r>
          </a:p>
          <a:p>
            <a:pPr eaLnBrk="1" hangingPunct="1">
              <a:spcBef>
                <a:spcPct val="0"/>
              </a:spcBef>
              <a:buFontTx/>
              <a:buNone/>
            </a:pPr>
            <a:endParaRPr lang="sr-Latn-RS" altLang="en-US" sz="1800" dirty="0"/>
          </a:p>
          <a:p>
            <a:pPr eaLnBrk="1" hangingPunct="1">
              <a:spcBef>
                <a:spcPct val="0"/>
              </a:spcBef>
              <a:buFontTx/>
              <a:buNone/>
            </a:pPr>
            <a:endParaRPr lang="sr-Latn-RS" altLang="en-US" sz="1800" dirty="0"/>
          </a:p>
          <a:p>
            <a:pPr eaLnBrk="1" hangingPunct="1">
              <a:spcBef>
                <a:spcPct val="0"/>
              </a:spcBef>
              <a:buFontTx/>
              <a:buNone/>
            </a:pPr>
            <a:endParaRPr lang="en-US" altLang="en-US" sz="1800" dirty="0"/>
          </a:p>
        </p:txBody>
      </p:sp>
      <p:pic>
        <p:nvPicPr>
          <p:cNvPr id="26627" name="Picture 8">
            <a:extLst>
              <a:ext uri="{FF2B5EF4-FFF2-40B4-BE49-F238E27FC236}">
                <a16:creationId xmlns:a16="http://schemas.microsoft.com/office/drawing/2014/main" id="{108C9C24-1731-C42C-D6B1-1BBCAA22A0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2590800"/>
            <a:ext cx="247808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0">
            <a:extLst>
              <a:ext uri="{FF2B5EF4-FFF2-40B4-BE49-F238E27FC236}">
                <a16:creationId xmlns:a16="http://schemas.microsoft.com/office/drawing/2014/main" id="{4F3DF15D-EF55-F011-EFDE-CC6BE108A2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335213"/>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Content Placeholder 4">
            <a:extLst>
              <a:ext uri="{FF2B5EF4-FFF2-40B4-BE49-F238E27FC236}">
                <a16:creationId xmlns:a16="http://schemas.microsoft.com/office/drawing/2014/main" id="{A746D12B-410A-1452-90F3-ADE0F911D3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38150"/>
            <a:ext cx="2871788" cy="2152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Box 5">
            <a:extLst>
              <a:ext uri="{FF2B5EF4-FFF2-40B4-BE49-F238E27FC236}">
                <a16:creationId xmlns:a16="http://schemas.microsoft.com/office/drawing/2014/main" id="{FE3930F3-416F-9AC7-5DFF-0E56E94A4BF0}"/>
              </a:ext>
            </a:extLst>
          </p:cNvPr>
          <p:cNvSpPr txBox="1">
            <a:spLocks noChangeArrowheads="1"/>
          </p:cNvSpPr>
          <p:nvPr/>
        </p:nvSpPr>
        <p:spPr bwMode="auto">
          <a:xfrm>
            <a:off x="1447800" y="206375"/>
            <a:ext cx="4114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r-Latn-RS" altLang="en-US" sz="2400" dirty="0">
                <a:solidFill>
                  <a:srgbClr val="FF6600"/>
                </a:solidFill>
              </a:rPr>
              <a:t>NC, CD, HL, VAC-Prime i Heidra</a:t>
            </a:r>
            <a:endParaRPr lang="en-US" altLang="en-US" sz="2400" dirty="0">
              <a:solidFill>
                <a:srgbClr val="FF6600"/>
              </a:solidFill>
            </a:endParaRPr>
          </a:p>
        </p:txBody>
      </p:sp>
      <p:pic>
        <p:nvPicPr>
          <p:cNvPr id="26631" name="Picture 2">
            <a:extLst>
              <a:ext uri="{FF2B5EF4-FFF2-40B4-BE49-F238E27FC236}">
                <a16:creationId xmlns:a16="http://schemas.microsoft.com/office/drawing/2014/main" id="{3E71CEB6-CD34-1B94-A517-78A16BC5A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575" y="4102100"/>
            <a:ext cx="3224213" cy="226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2" name="Picture 3">
            <a:extLst>
              <a:ext uri="{FF2B5EF4-FFF2-40B4-BE49-F238E27FC236}">
                <a16:creationId xmlns:a16="http://schemas.microsoft.com/office/drawing/2014/main" id="{833C9BC0-EEF7-911B-94FA-773F0D839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438" y="4191000"/>
            <a:ext cx="1600200" cy="17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3" name="Picture 4">
            <a:extLst>
              <a:ext uri="{FF2B5EF4-FFF2-40B4-BE49-F238E27FC236}">
                <a16:creationId xmlns:a16="http://schemas.microsoft.com/office/drawing/2014/main" id="{0DAFCEBD-B4FC-CE6E-B7F0-2785FA4632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583113"/>
            <a:ext cx="19240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2DF02BD7-292C-48A2-B19A-7996D0BCD789}"/>
              </a:ext>
            </a:extLst>
          </p:cNvPr>
          <p:cNvSpPr>
            <a:spLocks noGrp="1" noChangeArrowheads="1"/>
          </p:cNvSpPr>
          <p:nvPr>
            <p:ph type="title"/>
          </p:nvPr>
        </p:nvSpPr>
        <p:spPr>
          <a:xfrm>
            <a:off x="1219200" y="22225"/>
            <a:ext cx="7772400" cy="1143000"/>
          </a:xfrm>
        </p:spPr>
        <p:txBody>
          <a:bodyPr/>
          <a:lstStyle/>
          <a:p>
            <a:r>
              <a:rPr lang="en-US" altLang="en-US" sz="2800" b="1">
                <a:solidFill>
                  <a:srgbClr val="003399"/>
                </a:solidFill>
              </a:rPr>
              <a:t>Pitanja</a:t>
            </a:r>
          </a:p>
        </p:txBody>
      </p:sp>
      <p:pic>
        <p:nvPicPr>
          <p:cNvPr id="53251" name="Picture 3">
            <a:extLst>
              <a:ext uri="{FF2B5EF4-FFF2-40B4-BE49-F238E27FC236}">
                <a16:creationId xmlns:a16="http://schemas.microsoft.com/office/drawing/2014/main" id="{4993A8FB-EC32-4117-B29E-9B817E0370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56673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EF1FE3A-4A51-4EDC-BBBC-9EF34050B90B}"/>
              </a:ext>
            </a:extLst>
          </p:cNvPr>
          <p:cNvSpPr>
            <a:spLocks noGrp="1" noChangeArrowheads="1"/>
          </p:cNvSpPr>
          <p:nvPr>
            <p:ph type="title"/>
          </p:nvPr>
        </p:nvSpPr>
        <p:spPr>
          <a:xfrm>
            <a:off x="1219200" y="152400"/>
            <a:ext cx="7772400" cy="1143000"/>
          </a:xfrm>
        </p:spPr>
        <p:txBody>
          <a:bodyPr/>
          <a:lstStyle/>
          <a:p>
            <a:r>
              <a:rPr lang="en-US" altLang="en-US" sz="2800" b="1" dirty="0">
                <a:solidFill>
                  <a:srgbClr val="003399"/>
                </a:solidFill>
              </a:rPr>
              <a:t>HVALA NA PAŽNJI </a:t>
            </a:r>
          </a:p>
        </p:txBody>
      </p:sp>
      <p:pic>
        <p:nvPicPr>
          <p:cNvPr id="54275" name="Picture 3">
            <a:extLst>
              <a:ext uri="{FF2B5EF4-FFF2-40B4-BE49-F238E27FC236}">
                <a16:creationId xmlns:a16="http://schemas.microsoft.com/office/drawing/2014/main" id="{2E2DD913-5F21-4B63-AFF6-ED2EE9157B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7593" y="1828800"/>
            <a:ext cx="553561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a:extLst>
              <a:ext uri="{FF2B5EF4-FFF2-40B4-BE49-F238E27FC236}">
                <a16:creationId xmlns:a16="http://schemas.microsoft.com/office/drawing/2014/main" id="{D42EB7AA-43D6-4FF5-8E1E-7DCDAAB04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48469"/>
            <a:ext cx="6553200" cy="327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3EB4605-ACF1-A88E-8D05-A66FF5C67E09}"/>
              </a:ext>
            </a:extLst>
          </p:cNvPr>
          <p:cNvSpPr txBox="1"/>
          <p:nvPr/>
        </p:nvSpPr>
        <p:spPr>
          <a:xfrm>
            <a:off x="1676400" y="4267200"/>
            <a:ext cx="7332518" cy="1323439"/>
          </a:xfrm>
          <a:prstGeom prst="rect">
            <a:avLst/>
          </a:prstGeom>
          <a:noFill/>
        </p:spPr>
        <p:txBody>
          <a:bodyPr wrap="square">
            <a:spAutoFit/>
          </a:bodyPr>
          <a:lstStyle/>
          <a:p>
            <a:pPr marL="342900" indent="-342900" algn="l">
              <a:buFontTx/>
              <a:buChar char="•"/>
            </a:pPr>
            <a:r>
              <a:rPr lang="sr-Latn-RS" altLang="en-US" sz="2000" b="0" dirty="0">
                <a:cs typeface="Arial" panose="020B0604020202020204" pitchFamily="34" charset="0"/>
              </a:rPr>
              <a:t>Kompanija o</a:t>
            </a:r>
            <a:r>
              <a:rPr lang="en-US" altLang="en-US" sz="2000" b="0" dirty="0" err="1">
                <a:cs typeface="Arial" panose="020B0604020202020204" pitchFamily="34" charset="0"/>
              </a:rPr>
              <a:t>snovan</a:t>
            </a:r>
            <a:r>
              <a:rPr lang="sr-Latn-RS" altLang="en-US" sz="2000" b="0" dirty="0">
                <a:cs typeface="Arial" panose="020B0604020202020204" pitchFamily="34" charset="0"/>
              </a:rPr>
              <a:t>a</a:t>
            </a:r>
            <a:r>
              <a:rPr lang="en-US" altLang="en-US" sz="2000" b="0" dirty="0">
                <a:cs typeface="Arial" panose="020B0604020202020204" pitchFamily="34" charset="0"/>
              </a:rPr>
              <a:t> 1953. </a:t>
            </a:r>
            <a:r>
              <a:rPr lang="en-US" altLang="en-US" sz="2000" b="0" dirty="0" err="1">
                <a:cs typeface="Arial" panose="020B0604020202020204" pitchFamily="34" charset="0"/>
              </a:rPr>
              <a:t>godine</a:t>
            </a:r>
            <a:r>
              <a:rPr lang="en-US" altLang="en-US" sz="2000" b="0" dirty="0">
                <a:cs typeface="Arial" panose="020B0604020202020204" pitchFamily="34" charset="0"/>
              </a:rPr>
              <a:t> u </a:t>
            </a:r>
            <a:r>
              <a:rPr lang="en-US" altLang="en-US" sz="2000" b="0" dirty="0" err="1">
                <a:cs typeface="Arial" panose="020B0604020202020204" pitchFamily="34" charset="0"/>
              </a:rPr>
              <a:t>Lorahu</a:t>
            </a:r>
            <a:r>
              <a:rPr lang="en-US" altLang="en-US" sz="2000" b="0" dirty="0">
                <a:cs typeface="Arial" panose="020B0604020202020204" pitchFamily="34" charset="0"/>
              </a:rPr>
              <a:t> (</a:t>
            </a:r>
            <a:r>
              <a:rPr lang="en-US" altLang="en-US" sz="2000" b="0" dirty="0" err="1">
                <a:cs typeface="Arial" panose="020B0604020202020204" pitchFamily="34" charset="0"/>
              </a:rPr>
              <a:t>Nemačka</a:t>
            </a:r>
            <a:r>
              <a:rPr lang="en-US" altLang="en-US" sz="2000" b="0" dirty="0">
                <a:cs typeface="Arial" panose="020B0604020202020204" pitchFamily="34" charset="0"/>
              </a:rPr>
              <a:t>)</a:t>
            </a:r>
          </a:p>
          <a:p>
            <a:pPr marL="342900" indent="-342900" algn="l">
              <a:buFontTx/>
              <a:buChar char="•"/>
            </a:pPr>
            <a:r>
              <a:rPr lang="en-US" altLang="en-US" sz="2000" b="0" dirty="0" err="1">
                <a:cs typeface="Arial" panose="020B0604020202020204" pitchFamily="34" charset="0"/>
              </a:rPr>
              <a:t>Sedište</a:t>
            </a:r>
            <a:r>
              <a:rPr lang="en-US" altLang="en-US" sz="2000" b="0" dirty="0">
                <a:cs typeface="Arial" panose="020B0604020202020204" pitchFamily="34" charset="0"/>
              </a:rPr>
              <a:t> </a:t>
            </a:r>
            <a:r>
              <a:rPr lang="sr-Latn-RS" altLang="en-US" sz="2000" b="0" dirty="0">
                <a:cs typeface="Arial" panose="020B0604020202020204" pitchFamily="34" charset="0"/>
              </a:rPr>
              <a:t>je u </a:t>
            </a:r>
            <a:r>
              <a:rPr lang="en-US" altLang="en-US" sz="2000" b="0" dirty="0">
                <a:cs typeface="Arial" panose="020B0604020202020204" pitchFamily="34" charset="0"/>
              </a:rPr>
              <a:t>R</a:t>
            </a:r>
            <a:r>
              <a:rPr lang="sr-Latn-RS" altLang="en-US" sz="2000" b="0" dirty="0">
                <a:cs typeface="Arial" panose="020B0604020202020204" pitchFamily="34" charset="0"/>
              </a:rPr>
              <a:t>aj</a:t>
            </a:r>
            <a:r>
              <a:rPr lang="en-US" altLang="en-US" sz="2000" b="0" dirty="0" err="1">
                <a:cs typeface="Arial" panose="020B0604020202020204" pitchFamily="34" charset="0"/>
              </a:rPr>
              <a:t>nahu</a:t>
            </a:r>
            <a:r>
              <a:rPr lang="en-US" altLang="en-US" sz="2000" b="0" dirty="0">
                <a:cs typeface="Arial" panose="020B0604020202020204" pitchFamily="34" charset="0"/>
              </a:rPr>
              <a:t> (</a:t>
            </a:r>
            <a:r>
              <a:rPr lang="en-US" altLang="en-US" sz="2000" b="0" dirty="0" err="1">
                <a:cs typeface="Arial" panose="020B0604020202020204" pitchFamily="34" charset="0"/>
              </a:rPr>
              <a:t>Švajcarska</a:t>
            </a:r>
            <a:r>
              <a:rPr lang="en-US" altLang="en-US" sz="2000" b="0" dirty="0">
                <a:cs typeface="Arial" panose="020B0604020202020204" pitchFamily="34" charset="0"/>
              </a:rPr>
              <a:t>)</a:t>
            </a:r>
          </a:p>
          <a:p>
            <a:pPr marL="342900" indent="-342900" algn="l">
              <a:buFontTx/>
              <a:buChar char="•"/>
            </a:pPr>
            <a:r>
              <a:rPr lang="en-US" altLang="en-US" sz="2000" b="0" dirty="0" err="1">
                <a:cs typeface="Arial" panose="020B0604020202020204" pitchFamily="34" charset="0"/>
              </a:rPr>
              <a:t>Preko</a:t>
            </a:r>
            <a:r>
              <a:rPr lang="en-US" altLang="en-US" sz="2000" b="0" dirty="0">
                <a:cs typeface="Arial" panose="020B0604020202020204" pitchFamily="34" charset="0"/>
              </a:rPr>
              <a:t> </a:t>
            </a:r>
            <a:r>
              <a:rPr lang="sr-Latn-RS" altLang="en-US" sz="2000" b="0" dirty="0">
                <a:cs typeface="Arial" panose="020B0604020202020204" pitchFamily="34" charset="0"/>
              </a:rPr>
              <a:t>13</a:t>
            </a:r>
            <a:r>
              <a:rPr lang="en-US" altLang="en-US" sz="2000" b="0" dirty="0">
                <a:cs typeface="Arial" panose="020B0604020202020204" pitchFamily="34" charset="0"/>
              </a:rPr>
              <a:t>.000 </a:t>
            </a:r>
            <a:r>
              <a:rPr lang="en-US" altLang="en-US" sz="2000" b="0" dirty="0" err="1">
                <a:cs typeface="Arial" panose="020B0604020202020204" pitchFamily="34" charset="0"/>
              </a:rPr>
              <a:t>zaposlenih</a:t>
            </a:r>
            <a:r>
              <a:rPr lang="en-US" altLang="en-US" sz="2000" b="0" dirty="0">
                <a:cs typeface="Arial" panose="020B0604020202020204" pitchFamily="34" charset="0"/>
              </a:rPr>
              <a:t> u celom </a:t>
            </a:r>
            <a:r>
              <a:rPr lang="en-US" altLang="en-US" sz="2000" b="0" dirty="0" err="1">
                <a:cs typeface="Arial" panose="020B0604020202020204" pitchFamily="34" charset="0"/>
              </a:rPr>
              <a:t>svetu</a:t>
            </a:r>
            <a:endParaRPr lang="en-US" altLang="en-US" sz="2000" b="0" dirty="0">
              <a:cs typeface="Arial" panose="020B0604020202020204" pitchFamily="34" charset="0"/>
            </a:endParaRPr>
          </a:p>
          <a:p>
            <a:pPr marL="342900" indent="-342900" algn="l">
              <a:buFontTx/>
              <a:buChar char="•"/>
            </a:pPr>
            <a:r>
              <a:rPr lang="en-US" altLang="en-US" sz="2000" b="0" dirty="0" err="1">
                <a:cs typeface="Arial" panose="020B0604020202020204" pitchFamily="34" charset="0"/>
              </a:rPr>
              <a:t>Svetski</a:t>
            </a:r>
            <a:r>
              <a:rPr lang="en-US" altLang="en-US" sz="2000" b="0" dirty="0">
                <a:cs typeface="Arial" panose="020B0604020202020204" pitchFamily="34" charset="0"/>
              </a:rPr>
              <a:t> </a:t>
            </a:r>
            <a:r>
              <a:rPr lang="en-US" altLang="en-US" sz="2000" b="0" dirty="0" err="1">
                <a:cs typeface="Arial" panose="020B0604020202020204" pitchFamily="34" charset="0"/>
              </a:rPr>
              <a:t>lider</a:t>
            </a:r>
            <a:r>
              <a:rPr lang="en-US" altLang="en-US" sz="2000" b="0" dirty="0">
                <a:cs typeface="Arial" panose="020B0604020202020204" pitchFamily="34" charset="0"/>
              </a:rPr>
              <a:t> u </a:t>
            </a:r>
            <a:r>
              <a:rPr lang="en-US" altLang="en-US" sz="2000" b="0" dirty="0" err="1">
                <a:cs typeface="Arial" panose="020B0604020202020204" pitchFamily="34" charset="0"/>
              </a:rPr>
              <a:t>proizvodnji</a:t>
            </a:r>
            <a:r>
              <a:rPr lang="en-US" altLang="en-US" sz="2000" b="0" dirty="0">
                <a:cs typeface="Arial" panose="020B0604020202020204" pitchFamily="34" charset="0"/>
              </a:rPr>
              <a:t> </a:t>
            </a:r>
            <a:r>
              <a:rPr lang="en-US" altLang="en-US" sz="2000" b="0" dirty="0" err="1">
                <a:cs typeface="Arial" panose="020B0604020202020204" pitchFamily="34" charset="0"/>
              </a:rPr>
              <a:t>merne</a:t>
            </a:r>
            <a:r>
              <a:rPr lang="en-US" altLang="en-US" sz="2000" b="0" dirty="0">
                <a:cs typeface="Arial" panose="020B0604020202020204" pitchFamily="34" charset="0"/>
              </a:rPr>
              <a:t> </a:t>
            </a:r>
            <a:r>
              <a:rPr lang="en-US" altLang="en-US" sz="2000" b="0" dirty="0" err="1">
                <a:cs typeface="Arial" panose="020B0604020202020204" pitchFamily="34" charset="0"/>
              </a:rPr>
              <a:t>i</a:t>
            </a:r>
            <a:r>
              <a:rPr lang="en-US" altLang="en-US" sz="2000" b="0" dirty="0">
                <a:cs typeface="Arial" panose="020B0604020202020204" pitchFamily="34" charset="0"/>
              </a:rPr>
              <a:t> </a:t>
            </a:r>
            <a:r>
              <a:rPr lang="en-US" altLang="en-US" sz="2000" b="0" dirty="0" err="1">
                <a:cs typeface="Arial" panose="020B0604020202020204" pitchFamily="34" charset="0"/>
              </a:rPr>
              <a:t>analitičke</a:t>
            </a:r>
            <a:r>
              <a:rPr lang="en-US" altLang="en-US" sz="2000" b="0" dirty="0">
                <a:cs typeface="Arial" panose="020B0604020202020204" pitchFamily="34" charset="0"/>
              </a:rPr>
              <a:t> </a:t>
            </a:r>
            <a:r>
              <a:rPr lang="en-US" altLang="en-US" sz="2000" b="0" dirty="0" err="1">
                <a:cs typeface="Arial" panose="020B0604020202020204" pitchFamily="34" charset="0"/>
              </a:rPr>
              <a:t>opreme</a:t>
            </a:r>
            <a:endParaRPr lang="en-US" altLang="en-US" sz="2000" b="0" dirty="0">
              <a:cs typeface="Arial" panose="020B0604020202020204" pitchFamily="34" charset="0"/>
            </a:endParaRPr>
          </a:p>
        </p:txBody>
      </p:sp>
      <p:pic>
        <p:nvPicPr>
          <p:cNvPr id="4" name="Picture 4">
            <a:extLst>
              <a:ext uri="{FF2B5EF4-FFF2-40B4-BE49-F238E27FC236}">
                <a16:creationId xmlns:a16="http://schemas.microsoft.com/office/drawing/2014/main" id="{C4099836-A2E3-4EC7-2077-6C2C1E20A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228600"/>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C7869836-16D4-4E17-A417-7F9197FC4B28}"/>
              </a:ext>
            </a:extLst>
          </p:cNvPr>
          <p:cNvSpPr>
            <a:spLocks noGrp="1" noChangeArrowheads="1"/>
          </p:cNvSpPr>
          <p:nvPr>
            <p:ph type="title"/>
          </p:nvPr>
        </p:nvSpPr>
        <p:spPr>
          <a:xfrm>
            <a:off x="1828800" y="28575"/>
            <a:ext cx="6324600" cy="1143000"/>
          </a:xfrm>
        </p:spPr>
        <p:txBody>
          <a:bodyPr/>
          <a:lstStyle/>
          <a:p>
            <a:r>
              <a:rPr lang="sr-Latn-CS" altLang="en-US" sz="2800" b="1" dirty="0">
                <a:solidFill>
                  <a:srgbClr val="003399"/>
                </a:solidFill>
              </a:rPr>
              <a:t>Proizvodni program E+H</a:t>
            </a:r>
            <a:endParaRPr lang="en-US" altLang="en-US" sz="2800" b="1" dirty="0">
              <a:solidFill>
                <a:srgbClr val="003399"/>
              </a:solidFill>
            </a:endParaRPr>
          </a:p>
        </p:txBody>
      </p:sp>
      <p:pic>
        <p:nvPicPr>
          <p:cNvPr id="123908" name="Picture 2">
            <a:extLst>
              <a:ext uri="{FF2B5EF4-FFF2-40B4-BE49-F238E27FC236}">
                <a16:creationId xmlns:a16="http://schemas.microsoft.com/office/drawing/2014/main" id="{ABC05CAC-06D4-430C-A9EE-25608C54C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7724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3706DCE5-9238-AB43-8CD6-9E16C88B8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80206"/>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01DC-5D60-4D25-A7A7-EF05B33AF99F}"/>
              </a:ext>
            </a:extLst>
          </p:cNvPr>
          <p:cNvSpPr>
            <a:spLocks noGrp="1"/>
          </p:cNvSpPr>
          <p:nvPr>
            <p:ph type="title"/>
          </p:nvPr>
        </p:nvSpPr>
        <p:spPr>
          <a:xfrm>
            <a:off x="452312" y="1216629"/>
            <a:ext cx="8239374" cy="535971"/>
          </a:xfrm>
        </p:spPr>
        <p:txBody>
          <a:bodyPr/>
          <a:lstStyle/>
          <a:p>
            <a:r>
              <a:rPr lang="sr-Latn-RS" sz="2800" b="1" dirty="0"/>
              <a:t>Portfolio uređaja za merenje nivoa</a:t>
            </a:r>
            <a:r>
              <a:rPr lang="sr-Latn-RS" b="1" dirty="0"/>
              <a:t>...</a:t>
            </a:r>
          </a:p>
        </p:txBody>
      </p:sp>
      <p:graphicFrame>
        <p:nvGraphicFramePr>
          <p:cNvPr id="5" name="object 28">
            <a:extLst>
              <a:ext uri="{FF2B5EF4-FFF2-40B4-BE49-F238E27FC236}">
                <a16:creationId xmlns:a16="http://schemas.microsoft.com/office/drawing/2014/main" id="{52EBFC13-3DFD-4A39-B5F3-52572A8F8B68}"/>
              </a:ext>
            </a:extLst>
          </p:cNvPr>
          <p:cNvGraphicFramePr>
            <a:graphicFrameLocks noGrp="1"/>
          </p:cNvGraphicFramePr>
          <p:nvPr>
            <p:extLst>
              <p:ext uri="{D42A27DB-BD31-4B8C-83A1-F6EECF244321}">
                <p14:modId xmlns:p14="http://schemas.microsoft.com/office/powerpoint/2010/main" val="1331615558"/>
              </p:ext>
            </p:extLst>
          </p:nvPr>
        </p:nvGraphicFramePr>
        <p:xfrm>
          <a:off x="533400" y="2096409"/>
          <a:ext cx="8229600" cy="3484651"/>
        </p:xfrm>
        <a:graphic>
          <a:graphicData uri="http://schemas.openxmlformats.org/drawingml/2006/table">
            <a:tbl>
              <a:tblPr firstRow="1" bandRow="1">
                <a:tableStyleId>{2D5ABB26-0587-4C30-8999-92F81FD0307C}</a:tableStyleId>
              </a:tblPr>
              <a:tblGrid>
                <a:gridCol w="1427529">
                  <a:extLst>
                    <a:ext uri="{9D8B030D-6E8A-4147-A177-3AD203B41FA5}">
                      <a16:colId xmlns:a16="http://schemas.microsoft.com/office/drawing/2014/main" val="20000"/>
                    </a:ext>
                  </a:extLst>
                </a:gridCol>
                <a:gridCol w="904082">
                  <a:extLst>
                    <a:ext uri="{9D8B030D-6E8A-4147-A177-3AD203B41FA5}">
                      <a16:colId xmlns:a16="http://schemas.microsoft.com/office/drawing/2014/main" val="20001"/>
                    </a:ext>
                  </a:extLst>
                </a:gridCol>
                <a:gridCol w="689057">
                  <a:extLst>
                    <a:ext uri="{9D8B030D-6E8A-4147-A177-3AD203B41FA5}">
                      <a16:colId xmlns:a16="http://schemas.microsoft.com/office/drawing/2014/main" val="20002"/>
                    </a:ext>
                  </a:extLst>
                </a:gridCol>
                <a:gridCol w="882908">
                  <a:extLst>
                    <a:ext uri="{9D8B030D-6E8A-4147-A177-3AD203B41FA5}">
                      <a16:colId xmlns:a16="http://schemas.microsoft.com/office/drawing/2014/main" val="20003"/>
                    </a:ext>
                  </a:extLst>
                </a:gridCol>
                <a:gridCol w="2555865">
                  <a:extLst>
                    <a:ext uri="{9D8B030D-6E8A-4147-A177-3AD203B41FA5}">
                      <a16:colId xmlns:a16="http://schemas.microsoft.com/office/drawing/2014/main" val="20004"/>
                    </a:ext>
                  </a:extLst>
                </a:gridCol>
                <a:gridCol w="1770159">
                  <a:extLst>
                    <a:ext uri="{9D8B030D-6E8A-4147-A177-3AD203B41FA5}">
                      <a16:colId xmlns:a16="http://schemas.microsoft.com/office/drawing/2014/main" val="20005"/>
                    </a:ext>
                  </a:extLst>
                </a:gridCol>
              </a:tblGrid>
              <a:tr h="222518">
                <a:tc>
                  <a:txBody>
                    <a:bodyPr/>
                    <a:lstStyle/>
                    <a:p>
                      <a:pPr>
                        <a:lnSpc>
                          <a:spcPct val="100000"/>
                        </a:lnSpc>
                      </a:pPr>
                      <a:endParaRPr sz="1000" dirty="0">
                        <a:latin typeface="Times New Roman"/>
                        <a:cs typeface="Times New Roman"/>
                      </a:endParaRPr>
                    </a:p>
                  </a:txBody>
                  <a:tcPr marL="0" marR="0" marT="0" marB="0">
                    <a:lnR w="38100">
                      <a:solidFill>
                        <a:srgbClr val="FFFFFF"/>
                      </a:solidFill>
                      <a:prstDash val="solid"/>
                    </a:lnR>
                    <a:lnB w="28575">
                      <a:solidFill>
                        <a:srgbClr val="FFFFFF"/>
                      </a:solidFill>
                      <a:prstDash val="solid"/>
                    </a:lnB>
                    <a:solidFill>
                      <a:srgbClr val="ADD2E7"/>
                    </a:solidFill>
                  </a:tcPr>
                </a:tc>
                <a:tc gridSpan="3">
                  <a:txBody>
                    <a:bodyPr/>
                    <a:lstStyle/>
                    <a:p>
                      <a:pPr marL="721995">
                        <a:lnSpc>
                          <a:spcPct val="100000"/>
                        </a:lnSpc>
                        <a:spcBef>
                          <a:spcPts val="365"/>
                        </a:spcBef>
                      </a:pPr>
                      <a:r>
                        <a:rPr lang="sr-Latn-RS" sz="1200" b="1" spc="-160" dirty="0">
                          <a:solidFill>
                            <a:srgbClr val="005879"/>
                          </a:solidFill>
                          <a:latin typeface="Verdana"/>
                          <a:cs typeface="Verdana"/>
                        </a:rPr>
                        <a:t>Tačkasta detekcija</a:t>
                      </a:r>
                      <a:endParaRPr sz="1200" dirty="0">
                        <a:latin typeface="Verdana"/>
                        <a:cs typeface="Verdana"/>
                      </a:endParaRPr>
                    </a:p>
                  </a:txBody>
                  <a:tcPr marL="0" marR="0" marT="39638" marB="0">
                    <a:lnL w="38100">
                      <a:solidFill>
                        <a:srgbClr val="FFFFFF"/>
                      </a:solidFill>
                      <a:prstDash val="solid"/>
                    </a:lnL>
                    <a:lnR w="38100">
                      <a:solidFill>
                        <a:srgbClr val="FFFFFF"/>
                      </a:solidFill>
                      <a:prstDash val="solid"/>
                    </a:lnR>
                    <a:lnB w="28575">
                      <a:solidFill>
                        <a:srgbClr val="FFFFFF"/>
                      </a:solidFill>
                      <a:prstDash val="solid"/>
                    </a:lnB>
                    <a:solidFill>
                      <a:srgbClr val="ADD2E7"/>
                    </a:solidFill>
                  </a:tcPr>
                </a:tc>
                <a:tc hMerge="1">
                  <a:txBody>
                    <a:bodyPr/>
                    <a:lstStyle/>
                    <a:p>
                      <a:endParaRPr/>
                    </a:p>
                  </a:txBody>
                  <a:tcPr marL="0" marR="0" marT="0" marB="0"/>
                </a:tc>
                <a:tc hMerge="1">
                  <a:txBody>
                    <a:bodyPr/>
                    <a:lstStyle/>
                    <a:p>
                      <a:endParaRPr/>
                    </a:p>
                  </a:txBody>
                  <a:tcPr marL="0" marR="0" marT="0" marB="0"/>
                </a:tc>
                <a:tc>
                  <a:txBody>
                    <a:bodyPr/>
                    <a:lstStyle/>
                    <a:p>
                      <a:pPr marL="359410">
                        <a:lnSpc>
                          <a:spcPct val="100000"/>
                        </a:lnSpc>
                        <a:spcBef>
                          <a:spcPts val="365"/>
                        </a:spcBef>
                      </a:pPr>
                      <a:r>
                        <a:rPr lang="sr-Latn-RS" sz="1200" b="1" spc="-185" dirty="0">
                          <a:solidFill>
                            <a:srgbClr val="005879"/>
                          </a:solidFill>
                          <a:latin typeface="Verdana"/>
                          <a:cs typeface="Verdana"/>
                        </a:rPr>
                        <a:t>Kontinualno merenje visine</a:t>
                      </a:r>
                      <a:endParaRPr sz="1200" dirty="0">
                        <a:latin typeface="Verdana"/>
                        <a:cs typeface="Verdana"/>
                      </a:endParaRPr>
                    </a:p>
                  </a:txBody>
                  <a:tcPr marL="0" marR="0" marT="39638" marB="0">
                    <a:lnL w="38100">
                      <a:solidFill>
                        <a:srgbClr val="FFFFFF"/>
                      </a:solidFill>
                      <a:prstDash val="solid"/>
                    </a:lnL>
                    <a:lnR w="38100">
                      <a:solidFill>
                        <a:srgbClr val="FFFFFF"/>
                      </a:solidFill>
                      <a:prstDash val="solid"/>
                    </a:lnR>
                    <a:lnB w="28575">
                      <a:solidFill>
                        <a:srgbClr val="FFFFFF"/>
                      </a:solidFill>
                      <a:prstDash val="solid"/>
                    </a:lnB>
                    <a:solidFill>
                      <a:srgbClr val="ADD2E7"/>
                    </a:solidFill>
                  </a:tcPr>
                </a:tc>
                <a:tc>
                  <a:txBody>
                    <a:bodyPr/>
                    <a:lstStyle/>
                    <a:p>
                      <a:pPr marL="682625">
                        <a:lnSpc>
                          <a:spcPct val="100000"/>
                        </a:lnSpc>
                        <a:spcBef>
                          <a:spcPts val="365"/>
                        </a:spcBef>
                      </a:pPr>
                      <a:r>
                        <a:rPr lang="sr-Latn-RS" sz="1200" b="1" spc="-185" dirty="0">
                          <a:solidFill>
                            <a:srgbClr val="005879"/>
                          </a:solidFill>
                          <a:latin typeface="Verdana"/>
                          <a:cs typeface="Verdana"/>
                        </a:rPr>
                        <a:t>Gustina</a:t>
                      </a:r>
                      <a:endParaRPr sz="1200" dirty="0">
                        <a:latin typeface="Verdana"/>
                        <a:cs typeface="Verdana"/>
                      </a:endParaRPr>
                    </a:p>
                  </a:txBody>
                  <a:tcPr marL="0" marR="0" marT="39638" marB="0">
                    <a:lnL w="38100">
                      <a:solidFill>
                        <a:srgbClr val="FFFFFF"/>
                      </a:solidFill>
                      <a:prstDash val="solid"/>
                    </a:lnL>
                    <a:lnB w="28575">
                      <a:solidFill>
                        <a:srgbClr val="FFFFFF"/>
                      </a:solidFill>
                      <a:prstDash val="solid"/>
                    </a:lnB>
                    <a:solidFill>
                      <a:srgbClr val="ADD2E7"/>
                    </a:solidFill>
                  </a:tcPr>
                </a:tc>
                <a:extLst>
                  <a:ext uri="{0D108BD9-81ED-4DB2-BD59-A6C34878D82A}">
                    <a16:rowId xmlns:a16="http://schemas.microsoft.com/office/drawing/2014/main" val="10000"/>
                  </a:ext>
                </a:extLst>
              </a:tr>
              <a:tr h="1572843">
                <a:tc>
                  <a:txBody>
                    <a:bodyPr/>
                    <a:lstStyle/>
                    <a:p>
                      <a:pPr>
                        <a:lnSpc>
                          <a:spcPct val="100000"/>
                        </a:lnSpc>
                      </a:pPr>
                      <a:endParaRPr sz="1500" dirty="0">
                        <a:latin typeface="Times New Roman"/>
                        <a:cs typeface="Times New Roman"/>
                      </a:endParaRPr>
                    </a:p>
                    <a:p>
                      <a:pPr>
                        <a:lnSpc>
                          <a:spcPct val="100000"/>
                        </a:lnSpc>
                      </a:pPr>
                      <a:endParaRPr sz="1500" dirty="0">
                        <a:latin typeface="Times New Roman"/>
                        <a:cs typeface="Times New Roman"/>
                      </a:endParaRPr>
                    </a:p>
                    <a:p>
                      <a:pPr marR="589280" algn="r">
                        <a:lnSpc>
                          <a:spcPct val="100000"/>
                        </a:lnSpc>
                        <a:spcBef>
                          <a:spcPts val="1505"/>
                        </a:spcBef>
                      </a:pPr>
                      <a:r>
                        <a:rPr lang="sr-Latn-RS" sz="1200" b="1" dirty="0">
                          <a:solidFill>
                            <a:srgbClr val="506670"/>
                          </a:solidFill>
                          <a:latin typeface="Verdana"/>
                          <a:cs typeface="Verdana"/>
                        </a:rPr>
                        <a:t>Tečnosti</a:t>
                      </a:r>
                      <a:endParaRPr sz="1200" dirty="0">
                        <a:latin typeface="Verdana"/>
                        <a:cs typeface="Verdana"/>
                      </a:endParaRPr>
                    </a:p>
                  </a:txBody>
                  <a:tcPr marL="0" marR="0" marT="0" marB="0">
                    <a:lnR w="38100">
                      <a:solidFill>
                        <a:srgbClr val="FFFFFF"/>
                      </a:solidFill>
                      <a:prstDash val="solid"/>
                    </a:lnR>
                    <a:lnT w="28575">
                      <a:solidFill>
                        <a:srgbClr val="FFFFFF"/>
                      </a:solidFill>
                      <a:prstDash val="solid"/>
                    </a:lnT>
                    <a:lnB w="28575">
                      <a:solidFill>
                        <a:srgbClr val="FFFFFF"/>
                      </a:solidFill>
                      <a:prstDash val="solid"/>
                    </a:lnB>
                    <a:solidFill>
                      <a:srgbClr val="ADD2E7"/>
                    </a:solidFill>
                  </a:tcPr>
                </a:tc>
                <a:tc gridSpan="3">
                  <a:txBody>
                    <a:bodyPr/>
                    <a:lstStyle/>
                    <a:p>
                      <a:pPr>
                        <a:lnSpc>
                          <a:spcPct val="100000"/>
                        </a:lnSpc>
                        <a:spcBef>
                          <a:spcPts val="25"/>
                        </a:spcBef>
                      </a:pPr>
                      <a:endParaRPr sz="900" dirty="0">
                        <a:latin typeface="Times New Roman"/>
                        <a:cs typeface="Times New Roman"/>
                      </a:endParaRPr>
                    </a:p>
                  </a:txBody>
                  <a:tcPr marL="0" marR="0" marT="2715" marB="0">
                    <a:lnL w="38100">
                      <a:solidFill>
                        <a:srgbClr val="FFFFFF"/>
                      </a:solidFill>
                      <a:prstDash val="solid"/>
                    </a:lnL>
                    <a:lnR w="38100">
                      <a:solidFill>
                        <a:srgbClr val="FFFFFF"/>
                      </a:solidFill>
                      <a:prstDash val="solid"/>
                    </a:lnR>
                    <a:lnT w="28575">
                      <a:solidFill>
                        <a:srgbClr val="FFFFFF"/>
                      </a:solidFill>
                      <a:prstDash val="solid"/>
                    </a:lnT>
                    <a:lnB w="28575">
                      <a:solidFill>
                        <a:srgbClr val="FFFFFF"/>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5"/>
                        </a:spcBef>
                      </a:pPr>
                      <a:endParaRPr sz="900" dirty="0">
                        <a:latin typeface="Verdana"/>
                        <a:cs typeface="Verdana"/>
                      </a:endParaRPr>
                    </a:p>
                  </a:txBody>
                  <a:tcPr marL="0" marR="0" marT="543" marB="0">
                    <a:lnL w="38100">
                      <a:solidFill>
                        <a:srgbClr val="FFFFFF"/>
                      </a:solidFill>
                      <a:prstDash val="solid"/>
                    </a:lnL>
                    <a:lnR w="38100">
                      <a:solidFill>
                        <a:srgbClr val="FFFFFF"/>
                      </a:solidFill>
                      <a:prstDash val="solid"/>
                    </a:lnR>
                    <a:lnT w="28575">
                      <a:solidFill>
                        <a:srgbClr val="FFFFFF"/>
                      </a:solidFill>
                      <a:prstDash val="solid"/>
                    </a:lnT>
                    <a:lnB w="28575">
                      <a:solidFill>
                        <a:srgbClr val="FFFFFF"/>
                      </a:solidFill>
                      <a:prstDash val="solid"/>
                    </a:lnB>
                  </a:tcPr>
                </a:tc>
                <a:tc>
                  <a:txBody>
                    <a:bodyPr/>
                    <a:lstStyle/>
                    <a:p>
                      <a:pPr marL="1372870">
                        <a:lnSpc>
                          <a:spcPct val="100000"/>
                        </a:lnSpc>
                        <a:spcBef>
                          <a:spcPts val="1025"/>
                        </a:spcBef>
                      </a:pPr>
                      <a:endParaRPr sz="900" dirty="0">
                        <a:latin typeface="Verdana"/>
                        <a:cs typeface="Verdana"/>
                      </a:endParaRPr>
                    </a:p>
                  </a:txBody>
                  <a:tcPr marL="0" marR="0" marT="111314" marB="0">
                    <a:lnL w="38100">
                      <a:solidFill>
                        <a:srgbClr val="FFFFFF"/>
                      </a:solidFill>
                      <a:prstDash val="solid"/>
                    </a:lnL>
                    <a:lnT w="28575">
                      <a:solidFill>
                        <a:srgbClr val="FFFFFF"/>
                      </a:solidFill>
                      <a:prstDash val="solid"/>
                    </a:lnT>
                    <a:lnB w="28575">
                      <a:solidFill>
                        <a:srgbClr val="FFFFFF"/>
                      </a:solidFill>
                      <a:prstDash val="solid"/>
                    </a:lnB>
                  </a:tcPr>
                </a:tc>
                <a:extLst>
                  <a:ext uri="{0D108BD9-81ED-4DB2-BD59-A6C34878D82A}">
                    <a16:rowId xmlns:a16="http://schemas.microsoft.com/office/drawing/2014/main" val="10001"/>
                  </a:ext>
                </a:extLst>
              </a:tr>
              <a:tr h="492247">
                <a:tc>
                  <a:txBody>
                    <a:bodyPr/>
                    <a:lstStyle/>
                    <a:p>
                      <a:pPr>
                        <a:lnSpc>
                          <a:spcPct val="100000"/>
                        </a:lnSpc>
                      </a:pPr>
                      <a:endParaRPr sz="1000">
                        <a:latin typeface="Times New Roman"/>
                        <a:cs typeface="Times New Roman"/>
                      </a:endParaRPr>
                    </a:p>
                  </a:txBody>
                  <a:tcPr marL="0" marR="0" marT="0" marB="0">
                    <a:lnR w="38100">
                      <a:solidFill>
                        <a:srgbClr val="FFFFFF"/>
                      </a:solidFill>
                      <a:prstDash val="solid"/>
                    </a:lnR>
                    <a:lnT w="28575">
                      <a:solidFill>
                        <a:srgbClr val="FFFFFF"/>
                      </a:solidFill>
                      <a:prstDash val="solid"/>
                    </a:lnT>
                    <a:solidFill>
                      <a:srgbClr val="ADD2E7"/>
                    </a:solidFill>
                  </a:tcPr>
                </a:tc>
                <a:tc rowSpan="3">
                  <a:txBody>
                    <a:bodyPr/>
                    <a:lstStyle/>
                    <a:p>
                      <a:pPr>
                        <a:lnSpc>
                          <a:spcPct val="100000"/>
                        </a:lnSpc>
                      </a:pPr>
                      <a:endParaRPr sz="900" dirty="0">
                        <a:latin typeface="Verdana"/>
                        <a:cs typeface="Verdana"/>
                      </a:endParaRPr>
                    </a:p>
                  </a:txBody>
                  <a:tcPr marL="0" marR="0" marT="0" marB="0">
                    <a:lnL w="38100">
                      <a:solidFill>
                        <a:srgbClr val="FFFFFF"/>
                      </a:solidFill>
                      <a:prstDash val="solid"/>
                    </a:lnL>
                    <a:lnT w="28575">
                      <a:solidFill>
                        <a:srgbClr val="FFFFFF"/>
                      </a:solidFill>
                      <a:prstDash val="solid"/>
                    </a:lnT>
                  </a:tcPr>
                </a:tc>
                <a:tc rowSpan="3">
                  <a:txBody>
                    <a:bodyPr/>
                    <a:lstStyle/>
                    <a:p>
                      <a:pPr>
                        <a:lnSpc>
                          <a:spcPct val="100000"/>
                        </a:lnSpc>
                      </a:pPr>
                      <a:endParaRPr sz="900" dirty="0">
                        <a:latin typeface="Verdana"/>
                        <a:cs typeface="Verdana"/>
                      </a:endParaRPr>
                    </a:p>
                  </a:txBody>
                  <a:tcPr marL="0" marR="0" marT="0" marB="0">
                    <a:lnT w="28575">
                      <a:solidFill>
                        <a:srgbClr val="FFFFFF"/>
                      </a:solidFill>
                      <a:prstDash val="solid"/>
                    </a:lnT>
                  </a:tcPr>
                </a:tc>
                <a:tc rowSpan="3">
                  <a:txBody>
                    <a:bodyPr/>
                    <a:lstStyle/>
                    <a:p>
                      <a:pPr>
                        <a:lnSpc>
                          <a:spcPct val="100000"/>
                        </a:lnSpc>
                      </a:pPr>
                      <a:endParaRPr sz="900" dirty="0">
                        <a:latin typeface="Verdana"/>
                        <a:cs typeface="Verdana"/>
                      </a:endParaRPr>
                    </a:p>
                  </a:txBody>
                  <a:tcPr marL="0" marR="0" marT="0" marB="0">
                    <a:lnR w="38100">
                      <a:solidFill>
                        <a:srgbClr val="FFFFFF"/>
                      </a:solidFill>
                      <a:prstDash val="solid"/>
                    </a:lnR>
                    <a:lnT w="28575">
                      <a:solidFill>
                        <a:srgbClr val="FFFFFF"/>
                      </a:solidFill>
                      <a:prstDash val="solid"/>
                    </a:lnT>
                  </a:tcPr>
                </a:tc>
                <a:tc gridSpan="2">
                  <a:txBody>
                    <a:bodyPr/>
                    <a:lstStyle/>
                    <a:p>
                      <a:pPr marL="742315" marR="4116070">
                        <a:lnSpc>
                          <a:spcPct val="100000"/>
                        </a:lnSpc>
                        <a:spcBef>
                          <a:spcPts val="819"/>
                        </a:spcBef>
                      </a:pPr>
                      <a:endParaRPr sz="900">
                        <a:latin typeface="Verdana"/>
                        <a:cs typeface="Verdana"/>
                      </a:endParaRPr>
                    </a:p>
                  </a:txBody>
                  <a:tcPr marL="0" marR="0" marT="89050" marB="0">
                    <a:lnL w="38100">
                      <a:solidFill>
                        <a:srgbClr val="FFFFFF"/>
                      </a:solidFill>
                      <a:prstDash val="solid"/>
                    </a:lnL>
                    <a:lnT w="2857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2"/>
                  </a:ext>
                </a:extLst>
              </a:tr>
              <a:tr h="538106">
                <a:tc>
                  <a:txBody>
                    <a:bodyPr/>
                    <a:lstStyle/>
                    <a:p>
                      <a:pPr>
                        <a:lnSpc>
                          <a:spcPct val="100000"/>
                        </a:lnSpc>
                        <a:spcBef>
                          <a:spcPts val="35"/>
                        </a:spcBef>
                      </a:pPr>
                      <a:endParaRPr sz="1100" dirty="0">
                        <a:latin typeface="Times New Roman"/>
                        <a:cs typeface="Times New Roman"/>
                      </a:endParaRPr>
                    </a:p>
                    <a:p>
                      <a:pPr marR="595630" algn="r">
                        <a:lnSpc>
                          <a:spcPct val="100000"/>
                        </a:lnSpc>
                      </a:pPr>
                      <a:r>
                        <a:rPr lang="sr-Latn-RS" sz="1200" b="1" spc="-5" dirty="0">
                          <a:solidFill>
                            <a:srgbClr val="506670"/>
                          </a:solidFill>
                          <a:latin typeface="Verdana"/>
                          <a:cs typeface="Verdana"/>
                        </a:rPr>
                        <a:t>Čvrste</a:t>
                      </a:r>
                      <a:br>
                        <a:rPr lang="sr-Latn-RS" sz="1200" b="1" spc="-5" dirty="0">
                          <a:solidFill>
                            <a:srgbClr val="506670"/>
                          </a:solidFill>
                          <a:latin typeface="Verdana"/>
                          <a:cs typeface="Verdana"/>
                        </a:rPr>
                      </a:br>
                      <a:r>
                        <a:rPr lang="sr-Latn-RS" sz="1200" b="1" spc="-5" dirty="0">
                          <a:solidFill>
                            <a:srgbClr val="506670"/>
                          </a:solidFill>
                          <a:latin typeface="Verdana"/>
                          <a:cs typeface="Verdana"/>
                        </a:rPr>
                        <a:t>Materije</a:t>
                      </a:r>
                      <a:endParaRPr sz="1200" dirty="0">
                        <a:latin typeface="Verdana"/>
                        <a:cs typeface="Verdana"/>
                      </a:endParaRPr>
                    </a:p>
                  </a:txBody>
                  <a:tcPr marL="0" marR="0" marT="3801" marB="0">
                    <a:lnR w="38100">
                      <a:solidFill>
                        <a:srgbClr val="FFFFFF"/>
                      </a:solidFill>
                      <a:prstDash val="solid"/>
                    </a:lnR>
                    <a:solidFill>
                      <a:srgbClr val="ADD2E7"/>
                    </a:solidFill>
                  </a:tcPr>
                </a:tc>
                <a:tc vMerge="1">
                  <a:txBody>
                    <a:bodyPr/>
                    <a:lstStyle/>
                    <a:p>
                      <a:endParaRPr/>
                    </a:p>
                  </a:txBody>
                  <a:tcPr marL="0" marR="0" marT="0" marB="0">
                    <a:lnL w="38100">
                      <a:solidFill>
                        <a:srgbClr val="FFFFFF"/>
                      </a:solidFill>
                      <a:prstDash val="solid"/>
                    </a:lnL>
                    <a:lnT w="28575">
                      <a:solidFill>
                        <a:srgbClr val="FFFFFF"/>
                      </a:solidFill>
                      <a:prstDash val="solid"/>
                    </a:lnT>
                  </a:tcPr>
                </a:tc>
                <a:tc vMerge="1">
                  <a:txBody>
                    <a:bodyPr/>
                    <a:lstStyle/>
                    <a:p>
                      <a:endParaRPr/>
                    </a:p>
                  </a:txBody>
                  <a:tcPr marL="0" marR="0" marT="0" marB="0">
                    <a:lnT w="28575">
                      <a:solidFill>
                        <a:srgbClr val="FFFFFF"/>
                      </a:solidFill>
                      <a:prstDash val="solid"/>
                    </a:lnT>
                  </a:tcPr>
                </a:tc>
                <a:tc vMerge="1">
                  <a:txBody>
                    <a:bodyPr/>
                    <a:lstStyle/>
                    <a:p>
                      <a:endParaRPr/>
                    </a:p>
                  </a:txBody>
                  <a:tcPr marL="0" marR="0" marT="0" marB="0">
                    <a:lnR w="38100">
                      <a:solidFill>
                        <a:srgbClr val="FFFFFF"/>
                      </a:solidFill>
                      <a:prstDash val="solid"/>
                    </a:lnR>
                    <a:lnT w="28575">
                      <a:solidFill>
                        <a:srgbClr val="FFFFFF"/>
                      </a:solidFill>
                      <a:prstDash val="solid"/>
                    </a:lnT>
                  </a:tcPr>
                </a:tc>
                <a:tc gridSpan="2">
                  <a:txBody>
                    <a:bodyPr/>
                    <a:lstStyle/>
                    <a:p>
                      <a:pPr>
                        <a:lnSpc>
                          <a:spcPct val="100000"/>
                        </a:lnSpc>
                      </a:pPr>
                      <a:endParaRPr sz="1000" dirty="0">
                        <a:latin typeface="Times New Roman"/>
                        <a:cs typeface="Times New Roman"/>
                      </a:endParaRPr>
                    </a:p>
                  </a:txBody>
                  <a:tcPr marL="0" marR="0" marT="0" marB="0">
                    <a:lnL w="38100">
                      <a:solidFill>
                        <a:srgbClr val="FFFFFF"/>
                      </a:solidFill>
                      <a:prstDash val="solid"/>
                    </a:lnL>
                  </a:tcPr>
                </a:tc>
                <a:tc hMerge="1">
                  <a:txBody>
                    <a:bodyPr/>
                    <a:lstStyle/>
                    <a:p>
                      <a:endParaRPr/>
                    </a:p>
                  </a:txBody>
                  <a:tcPr marL="0" marR="0" marT="0" marB="0"/>
                </a:tc>
                <a:extLst>
                  <a:ext uri="{0D108BD9-81ED-4DB2-BD59-A6C34878D82A}">
                    <a16:rowId xmlns:a16="http://schemas.microsoft.com/office/drawing/2014/main" val="10003"/>
                  </a:ext>
                </a:extLst>
              </a:tr>
              <a:tr h="658937">
                <a:tc>
                  <a:txBody>
                    <a:bodyPr/>
                    <a:lstStyle/>
                    <a:p>
                      <a:pPr>
                        <a:lnSpc>
                          <a:spcPct val="100000"/>
                        </a:lnSpc>
                      </a:pPr>
                      <a:endParaRPr sz="1000" dirty="0">
                        <a:latin typeface="Times New Roman"/>
                        <a:cs typeface="Times New Roman"/>
                      </a:endParaRPr>
                    </a:p>
                  </a:txBody>
                  <a:tcPr marL="0" marR="0" marT="0" marB="0">
                    <a:lnR w="38100">
                      <a:solidFill>
                        <a:srgbClr val="FFFFFF"/>
                      </a:solidFill>
                      <a:prstDash val="solid"/>
                    </a:lnR>
                    <a:solidFill>
                      <a:srgbClr val="ADD2E7"/>
                    </a:solidFill>
                  </a:tcPr>
                </a:tc>
                <a:tc vMerge="1">
                  <a:txBody>
                    <a:bodyPr/>
                    <a:lstStyle/>
                    <a:p>
                      <a:endParaRPr/>
                    </a:p>
                  </a:txBody>
                  <a:tcPr marL="0" marR="0" marT="0" marB="0">
                    <a:lnL w="38100">
                      <a:solidFill>
                        <a:srgbClr val="FFFFFF"/>
                      </a:solidFill>
                      <a:prstDash val="solid"/>
                    </a:lnL>
                    <a:lnT w="28575">
                      <a:solidFill>
                        <a:srgbClr val="FFFFFF"/>
                      </a:solidFill>
                      <a:prstDash val="solid"/>
                    </a:lnT>
                  </a:tcPr>
                </a:tc>
                <a:tc vMerge="1">
                  <a:txBody>
                    <a:bodyPr/>
                    <a:lstStyle/>
                    <a:p>
                      <a:endParaRPr/>
                    </a:p>
                  </a:txBody>
                  <a:tcPr marL="0" marR="0" marT="0" marB="0">
                    <a:lnT w="28575">
                      <a:solidFill>
                        <a:srgbClr val="FFFFFF"/>
                      </a:solidFill>
                      <a:prstDash val="solid"/>
                    </a:lnT>
                  </a:tcPr>
                </a:tc>
                <a:tc vMerge="1">
                  <a:txBody>
                    <a:bodyPr/>
                    <a:lstStyle/>
                    <a:p>
                      <a:endParaRPr/>
                    </a:p>
                  </a:txBody>
                  <a:tcPr marL="0" marR="0" marT="0" marB="0">
                    <a:lnR w="38100">
                      <a:solidFill>
                        <a:srgbClr val="FFFFFF"/>
                      </a:solidFill>
                      <a:prstDash val="solid"/>
                    </a:lnR>
                    <a:lnT w="28575">
                      <a:solidFill>
                        <a:srgbClr val="FFFFFF"/>
                      </a:solidFill>
                      <a:prstDash val="solid"/>
                    </a:lnT>
                  </a:tcPr>
                </a:tc>
                <a:tc gridSpan="2">
                  <a:txBody>
                    <a:bodyPr/>
                    <a:lstStyle/>
                    <a:p>
                      <a:pPr marL="1772285">
                        <a:lnSpc>
                          <a:spcPct val="100000"/>
                        </a:lnSpc>
                        <a:spcBef>
                          <a:spcPts val="480"/>
                        </a:spcBef>
                      </a:pPr>
                      <a:endParaRPr sz="1300" baseline="-7936" dirty="0">
                        <a:latin typeface="Verdana"/>
                        <a:cs typeface="Verdana"/>
                      </a:endParaRPr>
                    </a:p>
                  </a:txBody>
                  <a:tcPr marL="0" marR="0" marT="52127" marB="0">
                    <a:lnL w="38100">
                      <a:solidFill>
                        <a:srgbClr val="FFFFFF"/>
                      </a:solidFill>
                      <a:prstDash val="solid"/>
                    </a:lnL>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pic>
        <p:nvPicPr>
          <p:cNvPr id="28" name="Picture 27">
            <a:extLst>
              <a:ext uri="{FF2B5EF4-FFF2-40B4-BE49-F238E27FC236}">
                <a16:creationId xmlns:a16="http://schemas.microsoft.com/office/drawing/2014/main" id="{1F640547-14A3-4BA3-B183-22368D1A15CC}"/>
              </a:ext>
            </a:extLst>
          </p:cNvPr>
          <p:cNvPicPr>
            <a:picLocks noChangeAspect="1"/>
          </p:cNvPicPr>
          <p:nvPr/>
        </p:nvPicPr>
        <p:blipFill>
          <a:blip r:embed="rId2"/>
          <a:stretch>
            <a:fillRect/>
          </a:stretch>
        </p:blipFill>
        <p:spPr>
          <a:xfrm>
            <a:off x="1981200" y="2388262"/>
            <a:ext cx="6776517" cy="3192798"/>
          </a:xfrm>
          <a:prstGeom prst="rect">
            <a:avLst/>
          </a:prstGeom>
        </p:spPr>
      </p:pic>
      <p:pic>
        <p:nvPicPr>
          <p:cNvPr id="3" name="Picture 4">
            <a:extLst>
              <a:ext uri="{FF2B5EF4-FFF2-40B4-BE49-F238E27FC236}">
                <a16:creationId xmlns:a16="http://schemas.microsoft.com/office/drawing/2014/main" id="{68B7BB34-D707-615A-F635-B2AADE004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80206"/>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45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0AFFA16-3FE8-4B79-AAA5-B92BD631E4CD}"/>
              </a:ext>
            </a:extLst>
          </p:cNvPr>
          <p:cNvSpPr>
            <a:spLocks noGrp="1" noChangeArrowheads="1"/>
          </p:cNvSpPr>
          <p:nvPr>
            <p:ph type="title"/>
          </p:nvPr>
        </p:nvSpPr>
        <p:spPr>
          <a:xfrm>
            <a:off x="1138238" y="363538"/>
            <a:ext cx="7543800" cy="1028700"/>
          </a:xfrm>
        </p:spPr>
        <p:txBody>
          <a:bodyPr/>
          <a:lstStyle/>
          <a:p>
            <a:r>
              <a:rPr lang="sr-Latn-CS" altLang="en-US" sz="2800" b="1" dirty="0">
                <a:solidFill>
                  <a:srgbClr val="003399"/>
                </a:solidFill>
              </a:rPr>
              <a:t>NIVO</a:t>
            </a:r>
            <a:br>
              <a:rPr lang="sr-Latn-CS" altLang="en-US" sz="2800" b="1" dirty="0">
                <a:solidFill>
                  <a:srgbClr val="003399"/>
                </a:solidFill>
              </a:rPr>
            </a:br>
            <a:r>
              <a:rPr lang="sr-Latn-CS" altLang="en-US" sz="2800" b="1" dirty="0">
                <a:solidFill>
                  <a:srgbClr val="003399"/>
                </a:solidFill>
              </a:rPr>
              <a:t>hidrostatičko merenje</a:t>
            </a:r>
            <a:br>
              <a:rPr lang="sr-Latn-CS" altLang="en-US" sz="2400" dirty="0">
                <a:solidFill>
                  <a:schemeClr val="tx1"/>
                </a:solidFill>
              </a:rPr>
            </a:br>
            <a:r>
              <a:rPr lang="sr-Latn-CS" altLang="en-US" sz="2400" dirty="0">
                <a:solidFill>
                  <a:schemeClr val="tx1"/>
                </a:solidFill>
              </a:rPr>
              <a:t> </a:t>
            </a:r>
            <a:endParaRPr lang="en-US" altLang="en-US" sz="2000" b="1" dirty="0">
              <a:solidFill>
                <a:srgbClr val="0099FF"/>
              </a:solidFill>
            </a:endParaRPr>
          </a:p>
        </p:txBody>
      </p:sp>
      <p:pic>
        <p:nvPicPr>
          <p:cNvPr id="124931" name="Picture 3" descr="G186_00C_150Grad">
            <a:extLst>
              <a:ext uri="{FF2B5EF4-FFF2-40B4-BE49-F238E27FC236}">
                <a16:creationId xmlns:a16="http://schemas.microsoft.com/office/drawing/2014/main" id="{74EC2F46-0BD5-4A18-B3D8-1F615DBC6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819275"/>
            <a:ext cx="55880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a:extLst>
              <a:ext uri="{FF2B5EF4-FFF2-40B4-BE49-F238E27FC236}">
                <a16:creationId xmlns:a16="http://schemas.microsoft.com/office/drawing/2014/main" id="{D4B9DB81-540D-4FC7-A7B8-A2E92AF1D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1811338"/>
            <a:ext cx="812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6">
            <a:extLst>
              <a:ext uri="{FF2B5EF4-FFF2-40B4-BE49-F238E27FC236}">
                <a16:creationId xmlns:a16="http://schemas.microsoft.com/office/drawing/2014/main" id="{039159CE-EC13-4686-B22B-9FF17248CA27}"/>
              </a:ext>
            </a:extLst>
          </p:cNvPr>
          <p:cNvSpPr>
            <a:spLocks noChangeArrowheads="1"/>
          </p:cNvSpPr>
          <p:nvPr/>
        </p:nvSpPr>
        <p:spPr bwMode="auto">
          <a:xfrm>
            <a:off x="3898900" y="2362200"/>
            <a:ext cx="45720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00" tIns="46800" rIns="93600" bIns="46800">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sr-Latn-RS" altLang="en-US" sz="2000" b="0" dirty="0">
                <a:solidFill>
                  <a:srgbClr val="003399"/>
                </a:solidFill>
                <a:cs typeface="Arial" panose="020B0604020202020204" pitchFamily="34" charset="0"/>
              </a:rPr>
              <a:t>Pouzdan rad</a:t>
            </a:r>
          </a:p>
          <a:p>
            <a:pPr eaLnBrk="1" hangingPunct="1">
              <a:spcBef>
                <a:spcPct val="0"/>
              </a:spcBef>
            </a:pPr>
            <a:r>
              <a:rPr lang="sr-Latn-CS" altLang="en-US" sz="2000" b="0" dirty="0">
                <a:solidFill>
                  <a:srgbClr val="003399"/>
                </a:solidFill>
                <a:cs typeface="Arial" panose="020B0604020202020204" pitchFamily="34" charset="0"/>
              </a:rPr>
              <a:t>Robustna i malo osetljiva keramička ćelija</a:t>
            </a:r>
            <a:r>
              <a:rPr lang="en-US" altLang="en-US" sz="2000" b="0" dirty="0">
                <a:solidFill>
                  <a:srgbClr val="003399"/>
                </a:solidFill>
                <a:cs typeface="Arial" panose="020B0604020202020204" pitchFamily="34" charset="0"/>
              </a:rPr>
              <a:t> </a:t>
            </a:r>
            <a:endParaRPr lang="sr-Latn-RS" altLang="en-US" sz="2000" b="0" dirty="0">
              <a:solidFill>
                <a:srgbClr val="003399"/>
              </a:solidFill>
              <a:cs typeface="Arial" panose="020B0604020202020204" pitchFamily="34" charset="0"/>
            </a:endParaRPr>
          </a:p>
          <a:p>
            <a:pPr eaLnBrk="1" hangingPunct="1">
              <a:spcBef>
                <a:spcPct val="0"/>
              </a:spcBef>
            </a:pPr>
            <a:r>
              <a:rPr lang="sr-Latn-RS" altLang="en-US" sz="2000" b="0" dirty="0">
                <a:solidFill>
                  <a:srgbClr val="003399"/>
                </a:solidFill>
                <a:cs typeface="Arial" panose="020B0604020202020204" pitchFamily="34" charset="0"/>
              </a:rPr>
              <a:t>Lako se čisti</a:t>
            </a:r>
          </a:p>
          <a:p>
            <a:pPr eaLnBrk="1" hangingPunct="1">
              <a:spcBef>
                <a:spcPct val="0"/>
              </a:spcBef>
            </a:pPr>
            <a:r>
              <a:rPr lang="sr-Latn-RS" altLang="en-US" sz="2000" b="0" dirty="0">
                <a:solidFill>
                  <a:srgbClr val="003399"/>
                </a:solidFill>
                <a:cs typeface="Arial" panose="020B0604020202020204" pitchFamily="34" charset="0"/>
              </a:rPr>
              <a:t>Može se isporučiti sa ugrađenim temperaturnim senzorom (opcija)</a:t>
            </a:r>
            <a:endParaRPr lang="en-US" altLang="en-US" sz="2000" b="0" dirty="0">
              <a:solidFill>
                <a:srgbClr val="003399"/>
              </a:solidFill>
              <a:cs typeface="Arial" panose="020B0604020202020204" pitchFamily="34" charset="0"/>
            </a:endParaRPr>
          </a:p>
        </p:txBody>
      </p:sp>
      <p:grpSp>
        <p:nvGrpSpPr>
          <p:cNvPr id="124934" name="Group 9">
            <a:extLst>
              <a:ext uri="{FF2B5EF4-FFF2-40B4-BE49-F238E27FC236}">
                <a16:creationId xmlns:a16="http://schemas.microsoft.com/office/drawing/2014/main" id="{C9412A14-0256-4A85-AE87-9890CFE75BA9}"/>
              </a:ext>
            </a:extLst>
          </p:cNvPr>
          <p:cNvGrpSpPr>
            <a:grpSpLocks noChangeAspect="1"/>
          </p:cNvGrpSpPr>
          <p:nvPr/>
        </p:nvGrpSpPr>
        <p:grpSpPr bwMode="auto">
          <a:xfrm>
            <a:off x="5182395" y="4770438"/>
            <a:ext cx="1319213" cy="931862"/>
            <a:chOff x="4720" y="1512"/>
            <a:chExt cx="690" cy="488"/>
          </a:xfrm>
        </p:grpSpPr>
        <p:pic>
          <p:nvPicPr>
            <p:cNvPr id="124938" name="Picture 10" descr="FMX 167 von vorne">
              <a:extLst>
                <a:ext uri="{FF2B5EF4-FFF2-40B4-BE49-F238E27FC236}">
                  <a16:creationId xmlns:a16="http://schemas.microsoft.com/office/drawing/2014/main" id="{1CBA27DF-88FF-41CD-AF2A-2AC259BA8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 y="1512"/>
              <a:ext cx="511"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9" name="Line 11">
              <a:extLst>
                <a:ext uri="{FF2B5EF4-FFF2-40B4-BE49-F238E27FC236}">
                  <a16:creationId xmlns:a16="http://schemas.microsoft.com/office/drawing/2014/main" id="{0178DE76-E57C-46E6-8395-19B3DE2062D6}"/>
                </a:ext>
              </a:extLst>
            </p:cNvPr>
            <p:cNvSpPr>
              <a:spLocks noChangeAspect="1" noChangeShapeType="1"/>
            </p:cNvSpPr>
            <p:nvPr/>
          </p:nvSpPr>
          <p:spPr bwMode="auto">
            <a:xfrm flipV="1">
              <a:off x="4910" y="1521"/>
              <a:ext cx="499" cy="1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GB"/>
            </a:p>
          </p:txBody>
        </p:sp>
        <p:sp>
          <p:nvSpPr>
            <p:cNvPr id="124940" name="Line 12">
              <a:extLst>
                <a:ext uri="{FF2B5EF4-FFF2-40B4-BE49-F238E27FC236}">
                  <a16:creationId xmlns:a16="http://schemas.microsoft.com/office/drawing/2014/main" id="{00B39897-A1D8-4F0D-857E-021D3458FBD5}"/>
                </a:ext>
              </a:extLst>
            </p:cNvPr>
            <p:cNvSpPr>
              <a:spLocks noChangeAspect="1" noChangeShapeType="1"/>
            </p:cNvSpPr>
            <p:nvPr/>
          </p:nvSpPr>
          <p:spPr bwMode="auto">
            <a:xfrm flipV="1">
              <a:off x="4926" y="1968"/>
              <a:ext cx="484" cy="16"/>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GB"/>
            </a:p>
          </p:txBody>
        </p:sp>
        <p:sp>
          <p:nvSpPr>
            <p:cNvPr id="124941" name="Line 13">
              <a:extLst>
                <a:ext uri="{FF2B5EF4-FFF2-40B4-BE49-F238E27FC236}">
                  <a16:creationId xmlns:a16="http://schemas.microsoft.com/office/drawing/2014/main" id="{EF476BD1-A1E1-4CBC-A650-2B5CD3098567}"/>
                </a:ext>
              </a:extLst>
            </p:cNvPr>
            <p:cNvSpPr>
              <a:spLocks noChangeAspect="1" noChangeShapeType="1"/>
            </p:cNvSpPr>
            <p:nvPr/>
          </p:nvSpPr>
          <p:spPr bwMode="auto">
            <a:xfrm flipH="1">
              <a:off x="5390" y="1544"/>
              <a:ext cx="0" cy="432"/>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GB"/>
            </a:p>
          </p:txBody>
        </p:sp>
      </p:grpSp>
      <p:sp>
        <p:nvSpPr>
          <p:cNvPr id="124935" name="Text Box 14">
            <a:extLst>
              <a:ext uri="{FF2B5EF4-FFF2-40B4-BE49-F238E27FC236}">
                <a16:creationId xmlns:a16="http://schemas.microsoft.com/office/drawing/2014/main" id="{CB9365FA-152E-42CD-B661-FB756269917C}"/>
              </a:ext>
            </a:extLst>
          </p:cNvPr>
          <p:cNvSpPr txBox="1">
            <a:spLocks noChangeArrowheads="1"/>
          </p:cNvSpPr>
          <p:nvPr/>
        </p:nvSpPr>
        <p:spPr bwMode="auto">
          <a:xfrm>
            <a:off x="6520017" y="506065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E+H Weidemann Com Medium" pitchFamily="2" charset="0"/>
              </a:rPr>
              <a:t>22 mm</a:t>
            </a:r>
          </a:p>
        </p:txBody>
      </p:sp>
      <p:sp>
        <p:nvSpPr>
          <p:cNvPr id="124937" name="Rectangle 1">
            <a:extLst>
              <a:ext uri="{FF2B5EF4-FFF2-40B4-BE49-F238E27FC236}">
                <a16:creationId xmlns:a16="http://schemas.microsoft.com/office/drawing/2014/main" id="{F7C3D97B-4615-4299-8038-5E46986A3C7F}"/>
              </a:ext>
            </a:extLst>
          </p:cNvPr>
          <p:cNvSpPr>
            <a:spLocks noChangeArrowheads="1"/>
          </p:cNvSpPr>
          <p:nvPr/>
        </p:nvSpPr>
        <p:spPr bwMode="auto">
          <a:xfrm>
            <a:off x="3981450" y="1789113"/>
            <a:ext cx="3898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1CACF2"/>
                </a:solidFill>
              </a:rPr>
              <a:t>Water pilot – </a:t>
            </a:r>
            <a:r>
              <a:rPr lang="sr-Latn-RS" altLang="en-US" sz="2400">
                <a:solidFill>
                  <a:srgbClr val="1CACF2"/>
                </a:solidFill>
              </a:rPr>
              <a:t>PREDNOSTI</a:t>
            </a:r>
            <a:endParaRPr lang="en-US" altLang="en-US" sz="2400"/>
          </a:p>
        </p:txBody>
      </p:sp>
      <p:pic>
        <p:nvPicPr>
          <p:cNvPr id="2" name="Picture 4">
            <a:extLst>
              <a:ext uri="{FF2B5EF4-FFF2-40B4-BE49-F238E27FC236}">
                <a16:creationId xmlns:a16="http://schemas.microsoft.com/office/drawing/2014/main" id="{3DCB4CA7-5AD7-0AA6-47A9-4D8A6D6CE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0206"/>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a:extLst>
              <a:ext uri="{FF2B5EF4-FFF2-40B4-BE49-F238E27FC236}">
                <a16:creationId xmlns:a16="http://schemas.microsoft.com/office/drawing/2014/main" id="{AB3DED7F-85E0-4EA9-BDBE-61864317FD90}"/>
              </a:ext>
            </a:extLst>
          </p:cNvPr>
          <p:cNvSpPr>
            <a:spLocks noChangeArrowheads="1"/>
          </p:cNvSpPr>
          <p:nvPr/>
        </p:nvSpPr>
        <p:spPr bwMode="auto">
          <a:xfrm>
            <a:off x="3744098" y="2048467"/>
            <a:ext cx="2047083" cy="3651509"/>
          </a:xfrm>
          <a:prstGeom prst="rect">
            <a:avLst/>
          </a:prstGeom>
          <a:solidFill>
            <a:schemeClr val="accent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97" dirty="0"/>
          </a:p>
        </p:txBody>
      </p:sp>
      <p:sp>
        <p:nvSpPr>
          <p:cNvPr id="48" name="Rectangle 3">
            <a:extLst>
              <a:ext uri="{FF2B5EF4-FFF2-40B4-BE49-F238E27FC236}">
                <a16:creationId xmlns:a16="http://schemas.microsoft.com/office/drawing/2014/main" id="{14B066A6-3F29-43A8-B3D8-241C5A818554}"/>
              </a:ext>
            </a:extLst>
          </p:cNvPr>
          <p:cNvSpPr>
            <a:spLocks noChangeArrowheads="1"/>
          </p:cNvSpPr>
          <p:nvPr/>
        </p:nvSpPr>
        <p:spPr bwMode="auto">
          <a:xfrm>
            <a:off x="5877139" y="2047052"/>
            <a:ext cx="2252063" cy="3642240"/>
          </a:xfrm>
          <a:prstGeom prst="rect">
            <a:avLst/>
          </a:prstGeom>
          <a:solidFill>
            <a:srgbClr val="E6ECF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97" dirty="0"/>
          </a:p>
        </p:txBody>
      </p:sp>
      <p:sp>
        <p:nvSpPr>
          <p:cNvPr id="49" name="Line 10">
            <a:extLst>
              <a:ext uri="{FF2B5EF4-FFF2-40B4-BE49-F238E27FC236}">
                <a16:creationId xmlns:a16="http://schemas.microsoft.com/office/drawing/2014/main" id="{AFCDBD00-9F2A-48E3-9D0A-E8DB77D933AD}"/>
              </a:ext>
            </a:extLst>
          </p:cNvPr>
          <p:cNvSpPr>
            <a:spLocks noChangeShapeType="1"/>
          </p:cNvSpPr>
          <p:nvPr/>
        </p:nvSpPr>
        <p:spPr bwMode="auto">
          <a:xfrm flipH="1">
            <a:off x="1879649" y="2456010"/>
            <a:ext cx="37534" cy="3263752"/>
          </a:xfrm>
          <a:prstGeom prst="line">
            <a:avLst/>
          </a:prstGeom>
          <a:noFill/>
          <a:ln w="57150">
            <a:solidFill>
              <a:schemeClr val="accent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1568" tIns="61568" rIns="61568" bIns="61568" anchor="ctr">
            <a:spAutoFit/>
          </a:bodyPr>
          <a:lstStyle/>
          <a:p>
            <a:endParaRPr lang="en-US" sz="2052" dirty="0"/>
          </a:p>
        </p:txBody>
      </p:sp>
      <p:sp>
        <p:nvSpPr>
          <p:cNvPr id="50" name="Line 11">
            <a:extLst>
              <a:ext uri="{FF2B5EF4-FFF2-40B4-BE49-F238E27FC236}">
                <a16:creationId xmlns:a16="http://schemas.microsoft.com/office/drawing/2014/main" id="{D059B76A-E249-4F08-B05A-556388B35004}"/>
              </a:ext>
            </a:extLst>
          </p:cNvPr>
          <p:cNvSpPr>
            <a:spLocks noChangeShapeType="1"/>
          </p:cNvSpPr>
          <p:nvPr/>
        </p:nvSpPr>
        <p:spPr bwMode="auto">
          <a:xfrm>
            <a:off x="1873371" y="5750232"/>
            <a:ext cx="6276025" cy="25072"/>
          </a:xfrm>
          <a:prstGeom prst="line">
            <a:avLst/>
          </a:prstGeom>
          <a:noFill/>
          <a:ln w="57150">
            <a:solidFill>
              <a:schemeClr val="accent6"/>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1568" tIns="61568" rIns="61568" bIns="61568" anchor="ctr">
            <a:spAutoFit/>
          </a:bodyPr>
          <a:lstStyle/>
          <a:p>
            <a:endParaRPr lang="en-US" sz="2052" dirty="0"/>
          </a:p>
        </p:txBody>
      </p:sp>
      <p:sp>
        <p:nvSpPr>
          <p:cNvPr id="51" name="Line 13">
            <a:extLst>
              <a:ext uri="{FF2B5EF4-FFF2-40B4-BE49-F238E27FC236}">
                <a16:creationId xmlns:a16="http://schemas.microsoft.com/office/drawing/2014/main" id="{555BCA69-E6B7-42DA-916C-BB463C8803D1}"/>
              </a:ext>
            </a:extLst>
          </p:cNvPr>
          <p:cNvSpPr>
            <a:spLocks noChangeShapeType="1"/>
          </p:cNvSpPr>
          <p:nvPr/>
        </p:nvSpPr>
        <p:spPr bwMode="auto">
          <a:xfrm>
            <a:off x="2214484" y="2919670"/>
            <a:ext cx="5921337" cy="2715"/>
          </a:xfrm>
          <a:prstGeom prst="line">
            <a:avLst/>
          </a:prstGeom>
          <a:noFill/>
          <a:ln w="1905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p>
        </p:txBody>
      </p:sp>
      <p:sp>
        <p:nvSpPr>
          <p:cNvPr id="52" name="Text Box 16">
            <a:extLst>
              <a:ext uri="{FF2B5EF4-FFF2-40B4-BE49-F238E27FC236}">
                <a16:creationId xmlns:a16="http://schemas.microsoft.com/office/drawing/2014/main" id="{70E9304A-F4AA-43D3-9094-8C1E6F991D74}"/>
              </a:ext>
            </a:extLst>
          </p:cNvPr>
          <p:cNvSpPr txBox="1">
            <a:spLocks noChangeArrowheads="1"/>
          </p:cNvSpPr>
          <p:nvPr/>
        </p:nvSpPr>
        <p:spPr bwMode="auto">
          <a:xfrm>
            <a:off x="2336658" y="3060825"/>
            <a:ext cx="1414496"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lnSpc>
                <a:spcPct val="100000"/>
              </a:lnSpc>
              <a:spcBef>
                <a:spcPct val="50000"/>
              </a:spcBef>
            </a:pPr>
            <a:r>
              <a:rPr lang="en-US" sz="1710" dirty="0">
                <a:solidFill>
                  <a:srgbClr val="000000"/>
                </a:solidFill>
                <a:latin typeface="E+H Serif"/>
              </a:rPr>
              <a:t>70 - Series</a:t>
            </a:r>
          </a:p>
        </p:txBody>
      </p:sp>
      <p:sp>
        <p:nvSpPr>
          <p:cNvPr id="53" name="Text Box 17">
            <a:extLst>
              <a:ext uri="{FF2B5EF4-FFF2-40B4-BE49-F238E27FC236}">
                <a16:creationId xmlns:a16="http://schemas.microsoft.com/office/drawing/2014/main" id="{E607640C-38E0-4D9F-ABEB-EC2143F72B23}"/>
              </a:ext>
            </a:extLst>
          </p:cNvPr>
          <p:cNvSpPr txBox="1">
            <a:spLocks noChangeArrowheads="1"/>
          </p:cNvSpPr>
          <p:nvPr/>
        </p:nvSpPr>
        <p:spPr bwMode="auto">
          <a:xfrm>
            <a:off x="2336658" y="3873427"/>
            <a:ext cx="1414496"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lnSpc>
                <a:spcPct val="100000"/>
              </a:lnSpc>
              <a:spcBef>
                <a:spcPct val="50000"/>
              </a:spcBef>
            </a:pPr>
            <a:r>
              <a:rPr lang="en-US" sz="1710" dirty="0">
                <a:solidFill>
                  <a:srgbClr val="000000"/>
                </a:solidFill>
                <a:latin typeface="E+H Serif"/>
              </a:rPr>
              <a:t>50 - Series</a:t>
            </a:r>
          </a:p>
        </p:txBody>
      </p:sp>
      <p:sp>
        <p:nvSpPr>
          <p:cNvPr id="54" name="Text Box 18">
            <a:extLst>
              <a:ext uri="{FF2B5EF4-FFF2-40B4-BE49-F238E27FC236}">
                <a16:creationId xmlns:a16="http://schemas.microsoft.com/office/drawing/2014/main" id="{B310EAD9-E1DB-4494-ABB0-4BCA87D3B882}"/>
              </a:ext>
            </a:extLst>
          </p:cNvPr>
          <p:cNvSpPr txBox="1">
            <a:spLocks noChangeArrowheads="1"/>
          </p:cNvSpPr>
          <p:nvPr/>
        </p:nvSpPr>
        <p:spPr bwMode="auto">
          <a:xfrm>
            <a:off x="2328493" y="5227185"/>
            <a:ext cx="1414496"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lnSpc>
                <a:spcPct val="100000"/>
              </a:lnSpc>
              <a:spcBef>
                <a:spcPct val="50000"/>
              </a:spcBef>
            </a:pPr>
            <a:r>
              <a:rPr lang="en-US" sz="1710" dirty="0">
                <a:solidFill>
                  <a:srgbClr val="000000"/>
                </a:solidFill>
                <a:latin typeface="E+H Serif"/>
              </a:rPr>
              <a:t>10 - Series</a:t>
            </a:r>
          </a:p>
        </p:txBody>
      </p:sp>
      <p:sp>
        <p:nvSpPr>
          <p:cNvPr id="55" name="Text Box 19">
            <a:extLst>
              <a:ext uri="{FF2B5EF4-FFF2-40B4-BE49-F238E27FC236}">
                <a16:creationId xmlns:a16="http://schemas.microsoft.com/office/drawing/2014/main" id="{65B1EC10-AD3E-4348-84F1-AF88535A824F}"/>
              </a:ext>
            </a:extLst>
          </p:cNvPr>
          <p:cNvSpPr txBox="1">
            <a:spLocks noChangeArrowheads="1"/>
          </p:cNvSpPr>
          <p:nvPr/>
        </p:nvSpPr>
        <p:spPr bwMode="auto">
          <a:xfrm>
            <a:off x="2336658" y="4686029"/>
            <a:ext cx="1414496"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lnSpc>
                <a:spcPct val="100000"/>
              </a:lnSpc>
              <a:spcBef>
                <a:spcPct val="50000"/>
              </a:spcBef>
            </a:pPr>
            <a:r>
              <a:rPr lang="en-US" sz="1710" dirty="0">
                <a:solidFill>
                  <a:srgbClr val="000000"/>
                </a:solidFill>
                <a:latin typeface="E+H Serif"/>
              </a:rPr>
              <a:t>30 - Series</a:t>
            </a:r>
          </a:p>
        </p:txBody>
      </p:sp>
      <p:sp>
        <p:nvSpPr>
          <p:cNvPr id="56" name="Text Box 21" descr="Blaues Seidenpapier">
            <a:extLst>
              <a:ext uri="{FF2B5EF4-FFF2-40B4-BE49-F238E27FC236}">
                <a16:creationId xmlns:a16="http://schemas.microsoft.com/office/drawing/2014/main" id="{259F0CB3-271A-4CF2-8921-1E467C6A798C}"/>
              </a:ext>
            </a:extLst>
          </p:cNvPr>
          <p:cNvSpPr txBox="1">
            <a:spLocks noChangeArrowheads="1"/>
          </p:cNvSpPr>
          <p:nvPr/>
        </p:nvSpPr>
        <p:spPr bwMode="auto">
          <a:xfrm>
            <a:off x="4141062" y="5449067"/>
            <a:ext cx="492276"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Cerabar</a:t>
            </a:r>
            <a:r>
              <a:rPr lang="en-US" sz="855" dirty="0">
                <a:solidFill>
                  <a:schemeClr val="tx1"/>
                </a:solidFill>
                <a:latin typeface="E+H Serif"/>
              </a:rPr>
              <a:t> </a:t>
            </a:r>
          </a:p>
        </p:txBody>
      </p:sp>
      <p:sp>
        <p:nvSpPr>
          <p:cNvPr id="57" name="Text Box 22" descr="Blaues Seidenpapier">
            <a:extLst>
              <a:ext uri="{FF2B5EF4-FFF2-40B4-BE49-F238E27FC236}">
                <a16:creationId xmlns:a16="http://schemas.microsoft.com/office/drawing/2014/main" id="{A1567E32-9A2C-468B-B62F-41564F6919E2}"/>
              </a:ext>
            </a:extLst>
          </p:cNvPr>
          <p:cNvSpPr txBox="1">
            <a:spLocks noChangeArrowheads="1"/>
          </p:cNvSpPr>
          <p:nvPr/>
        </p:nvSpPr>
        <p:spPr bwMode="auto">
          <a:xfrm>
            <a:off x="6980604" y="4570226"/>
            <a:ext cx="626928"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Deltabar</a:t>
            </a:r>
            <a:r>
              <a:rPr lang="en-US" sz="855" dirty="0">
                <a:solidFill>
                  <a:schemeClr val="tx1"/>
                </a:solidFill>
                <a:latin typeface="E+H Serif"/>
              </a:rPr>
              <a:t> M</a:t>
            </a:r>
          </a:p>
        </p:txBody>
      </p:sp>
      <p:sp>
        <p:nvSpPr>
          <p:cNvPr id="58" name="Text Box 23" descr="Blaues Seidenpapier">
            <a:extLst>
              <a:ext uri="{FF2B5EF4-FFF2-40B4-BE49-F238E27FC236}">
                <a16:creationId xmlns:a16="http://schemas.microsoft.com/office/drawing/2014/main" id="{E1C9D314-4937-4C76-BB31-869DF7DC9FC3}"/>
              </a:ext>
            </a:extLst>
          </p:cNvPr>
          <p:cNvSpPr txBox="1">
            <a:spLocks noChangeArrowheads="1"/>
          </p:cNvSpPr>
          <p:nvPr/>
        </p:nvSpPr>
        <p:spPr bwMode="auto">
          <a:xfrm>
            <a:off x="5987085" y="5457624"/>
            <a:ext cx="492276"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Cerabar</a:t>
            </a:r>
            <a:r>
              <a:rPr lang="en-US" sz="855" dirty="0">
                <a:solidFill>
                  <a:schemeClr val="tx1"/>
                </a:solidFill>
                <a:latin typeface="E+H Serif"/>
              </a:rPr>
              <a:t> </a:t>
            </a:r>
          </a:p>
        </p:txBody>
      </p:sp>
      <p:sp>
        <p:nvSpPr>
          <p:cNvPr id="59" name="Text Box 24" descr="Blaues Seidenpapier">
            <a:extLst>
              <a:ext uri="{FF2B5EF4-FFF2-40B4-BE49-F238E27FC236}">
                <a16:creationId xmlns:a16="http://schemas.microsoft.com/office/drawing/2014/main" id="{6714E3A5-DA20-45A3-A742-106AD26709C8}"/>
              </a:ext>
            </a:extLst>
          </p:cNvPr>
          <p:cNvSpPr txBox="1">
            <a:spLocks noChangeArrowheads="1"/>
          </p:cNvSpPr>
          <p:nvPr/>
        </p:nvSpPr>
        <p:spPr bwMode="auto">
          <a:xfrm>
            <a:off x="6641063" y="5449873"/>
            <a:ext cx="607692"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Waterpilot</a:t>
            </a:r>
            <a:endParaRPr lang="en-US" sz="855" dirty="0">
              <a:solidFill>
                <a:schemeClr val="tx1"/>
              </a:solidFill>
              <a:latin typeface="E+H Serif"/>
            </a:endParaRPr>
          </a:p>
        </p:txBody>
      </p:sp>
      <p:sp>
        <p:nvSpPr>
          <p:cNvPr id="60" name="Text Box 25" descr="Blaues Seidenpapier">
            <a:extLst>
              <a:ext uri="{FF2B5EF4-FFF2-40B4-BE49-F238E27FC236}">
                <a16:creationId xmlns:a16="http://schemas.microsoft.com/office/drawing/2014/main" id="{594AE180-B1B3-46FB-A569-F852D8291192}"/>
              </a:ext>
            </a:extLst>
          </p:cNvPr>
          <p:cNvSpPr txBox="1">
            <a:spLocks noChangeArrowheads="1"/>
          </p:cNvSpPr>
          <p:nvPr/>
        </p:nvSpPr>
        <p:spPr bwMode="auto">
          <a:xfrm>
            <a:off x="7315664" y="5446940"/>
            <a:ext cx="610898"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Ceraphant</a:t>
            </a:r>
            <a:r>
              <a:rPr lang="en-US" sz="855" dirty="0">
                <a:solidFill>
                  <a:schemeClr val="tx1"/>
                </a:solidFill>
                <a:latin typeface="E+H Serif"/>
              </a:rPr>
              <a:t> </a:t>
            </a:r>
          </a:p>
        </p:txBody>
      </p:sp>
      <p:sp>
        <p:nvSpPr>
          <p:cNvPr id="61" name="Text Box 32" descr="Blaues Seidenpapier">
            <a:extLst>
              <a:ext uri="{FF2B5EF4-FFF2-40B4-BE49-F238E27FC236}">
                <a16:creationId xmlns:a16="http://schemas.microsoft.com/office/drawing/2014/main" id="{C1C36F62-FC9E-4EAD-9644-FB6B2577BC7C}"/>
              </a:ext>
            </a:extLst>
          </p:cNvPr>
          <p:cNvSpPr txBox="1">
            <a:spLocks noChangeArrowheads="1"/>
          </p:cNvSpPr>
          <p:nvPr/>
        </p:nvSpPr>
        <p:spPr bwMode="auto">
          <a:xfrm>
            <a:off x="6220414" y="4570226"/>
            <a:ext cx="588456"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Cerabar</a:t>
            </a:r>
            <a:r>
              <a:rPr lang="en-US" sz="855" dirty="0">
                <a:solidFill>
                  <a:schemeClr val="tx1"/>
                </a:solidFill>
                <a:latin typeface="E+H Serif"/>
              </a:rPr>
              <a:t> M</a:t>
            </a:r>
          </a:p>
        </p:txBody>
      </p:sp>
      <p:sp>
        <p:nvSpPr>
          <p:cNvPr id="62" name="Text Box 35" descr="Blaues Seidenpapier">
            <a:extLst>
              <a:ext uri="{FF2B5EF4-FFF2-40B4-BE49-F238E27FC236}">
                <a16:creationId xmlns:a16="http://schemas.microsoft.com/office/drawing/2014/main" id="{DF728B6B-F748-4964-81FD-6421E65A4BC9}"/>
              </a:ext>
            </a:extLst>
          </p:cNvPr>
          <p:cNvSpPr txBox="1">
            <a:spLocks noChangeArrowheads="1"/>
          </p:cNvSpPr>
          <p:nvPr/>
        </p:nvSpPr>
        <p:spPr bwMode="auto">
          <a:xfrm>
            <a:off x="3875811" y="4570226"/>
            <a:ext cx="588456"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Cerabar</a:t>
            </a:r>
            <a:r>
              <a:rPr lang="en-US" sz="855" dirty="0">
                <a:solidFill>
                  <a:schemeClr val="tx1"/>
                </a:solidFill>
                <a:latin typeface="E+H Serif"/>
              </a:rPr>
              <a:t> M</a:t>
            </a:r>
          </a:p>
        </p:txBody>
      </p:sp>
      <p:sp>
        <p:nvSpPr>
          <p:cNvPr id="63" name="Text Box 36" descr="Blaues Seidenpapier">
            <a:extLst>
              <a:ext uri="{FF2B5EF4-FFF2-40B4-BE49-F238E27FC236}">
                <a16:creationId xmlns:a16="http://schemas.microsoft.com/office/drawing/2014/main" id="{ACD9C8C4-C708-4791-8EA9-D450D11D4E81}"/>
              </a:ext>
            </a:extLst>
          </p:cNvPr>
          <p:cNvSpPr txBox="1">
            <a:spLocks noChangeArrowheads="1"/>
          </p:cNvSpPr>
          <p:nvPr/>
        </p:nvSpPr>
        <p:spPr bwMode="auto">
          <a:xfrm>
            <a:off x="4364736" y="3736851"/>
            <a:ext cx="641356"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Deltapilot</a:t>
            </a:r>
            <a:r>
              <a:rPr lang="en-US" sz="855" dirty="0">
                <a:solidFill>
                  <a:schemeClr val="tx1"/>
                </a:solidFill>
                <a:latin typeface="E+H Serif"/>
              </a:rPr>
              <a:t> S</a:t>
            </a:r>
          </a:p>
        </p:txBody>
      </p:sp>
      <p:sp>
        <p:nvSpPr>
          <p:cNvPr id="64" name="Text Box 37" descr="Blaues Seidenpapier">
            <a:extLst>
              <a:ext uri="{FF2B5EF4-FFF2-40B4-BE49-F238E27FC236}">
                <a16:creationId xmlns:a16="http://schemas.microsoft.com/office/drawing/2014/main" id="{D6F607E7-6178-4147-B41D-68692D951820}"/>
              </a:ext>
            </a:extLst>
          </p:cNvPr>
          <p:cNvSpPr txBox="1">
            <a:spLocks noChangeArrowheads="1"/>
          </p:cNvSpPr>
          <p:nvPr/>
        </p:nvSpPr>
        <p:spPr bwMode="auto">
          <a:xfrm>
            <a:off x="5938058" y="3736851"/>
            <a:ext cx="543572"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Cerabar</a:t>
            </a:r>
            <a:r>
              <a:rPr lang="en-US" sz="855" dirty="0">
                <a:solidFill>
                  <a:schemeClr val="tx1"/>
                </a:solidFill>
                <a:latin typeface="E+H Serif"/>
              </a:rPr>
              <a:t> S</a:t>
            </a:r>
          </a:p>
        </p:txBody>
      </p:sp>
      <p:sp>
        <p:nvSpPr>
          <p:cNvPr id="65" name="Text Box 38" descr="Blaues Seidenpapier">
            <a:extLst>
              <a:ext uri="{FF2B5EF4-FFF2-40B4-BE49-F238E27FC236}">
                <a16:creationId xmlns:a16="http://schemas.microsoft.com/office/drawing/2014/main" id="{013E4662-F5A0-429F-A33E-85181B300E05}"/>
              </a:ext>
            </a:extLst>
          </p:cNvPr>
          <p:cNvSpPr txBox="1">
            <a:spLocks noChangeArrowheads="1"/>
          </p:cNvSpPr>
          <p:nvPr/>
        </p:nvSpPr>
        <p:spPr bwMode="auto">
          <a:xfrm>
            <a:off x="7496448" y="3736851"/>
            <a:ext cx="511512"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Deltatop</a:t>
            </a:r>
            <a:endParaRPr lang="en-US" sz="855" dirty="0">
              <a:solidFill>
                <a:schemeClr val="tx1"/>
              </a:solidFill>
              <a:latin typeface="E+H Serif"/>
            </a:endParaRPr>
          </a:p>
        </p:txBody>
      </p:sp>
      <p:sp>
        <p:nvSpPr>
          <p:cNvPr id="66" name="Text Box 39" descr="Blaues Seidenpapier">
            <a:extLst>
              <a:ext uri="{FF2B5EF4-FFF2-40B4-BE49-F238E27FC236}">
                <a16:creationId xmlns:a16="http://schemas.microsoft.com/office/drawing/2014/main" id="{C6DDE991-0C2A-4E9F-901E-77576C92E1F8}"/>
              </a:ext>
            </a:extLst>
          </p:cNvPr>
          <p:cNvSpPr txBox="1">
            <a:spLocks noChangeArrowheads="1"/>
          </p:cNvSpPr>
          <p:nvPr/>
        </p:nvSpPr>
        <p:spPr bwMode="auto">
          <a:xfrm>
            <a:off x="6623586" y="3736851"/>
            <a:ext cx="582044"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Deltabar</a:t>
            </a:r>
            <a:r>
              <a:rPr lang="en-US" sz="855" dirty="0">
                <a:solidFill>
                  <a:schemeClr val="tx1"/>
                </a:solidFill>
                <a:latin typeface="E+H Serif"/>
              </a:rPr>
              <a:t> S</a:t>
            </a:r>
          </a:p>
        </p:txBody>
      </p:sp>
      <p:sp>
        <p:nvSpPr>
          <p:cNvPr id="67" name="Text Box 45" descr="Blaues Seidenpapier">
            <a:extLst>
              <a:ext uri="{FF2B5EF4-FFF2-40B4-BE49-F238E27FC236}">
                <a16:creationId xmlns:a16="http://schemas.microsoft.com/office/drawing/2014/main" id="{DA3A7773-3F91-4987-B9AD-B3E06DE2BF32}"/>
              </a:ext>
            </a:extLst>
          </p:cNvPr>
          <p:cNvSpPr txBox="1">
            <a:spLocks noChangeArrowheads="1"/>
          </p:cNvSpPr>
          <p:nvPr/>
        </p:nvSpPr>
        <p:spPr bwMode="auto">
          <a:xfrm>
            <a:off x="5020400" y="4570226"/>
            <a:ext cx="686240"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Deltapilot</a:t>
            </a:r>
            <a:r>
              <a:rPr lang="en-US" sz="855" dirty="0">
                <a:solidFill>
                  <a:schemeClr val="tx1"/>
                </a:solidFill>
                <a:latin typeface="E+H Serif"/>
              </a:rPr>
              <a:t> M</a:t>
            </a:r>
          </a:p>
        </p:txBody>
      </p:sp>
      <p:sp>
        <p:nvSpPr>
          <p:cNvPr id="68" name="Text Box 47" descr="Blaues Seidenpapier">
            <a:extLst>
              <a:ext uri="{FF2B5EF4-FFF2-40B4-BE49-F238E27FC236}">
                <a16:creationId xmlns:a16="http://schemas.microsoft.com/office/drawing/2014/main" id="{CDA16E20-0E5B-4225-A126-24E7413673B6}"/>
              </a:ext>
            </a:extLst>
          </p:cNvPr>
          <p:cNvSpPr txBox="1">
            <a:spLocks noChangeArrowheads="1"/>
          </p:cNvSpPr>
          <p:nvPr/>
        </p:nvSpPr>
        <p:spPr bwMode="auto">
          <a:xfrm>
            <a:off x="4980330" y="5446940"/>
            <a:ext cx="610898" cy="242336"/>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635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45" tIns="54845" rIns="54845" bIns="54845">
            <a:spAutoFit/>
          </a:bodyPr>
          <a:lstStyle>
            <a:lvl1pPr defTabSz="814388">
              <a:defRPr sz="2000">
                <a:solidFill>
                  <a:schemeClr val="bg1"/>
                </a:solidFill>
                <a:latin typeface="E+H Weidemann Com Medium" pitchFamily="2" charset="0"/>
              </a:defRPr>
            </a:lvl1pPr>
            <a:lvl2pPr marL="742950" indent="-285750" defTabSz="814388">
              <a:defRPr sz="2000">
                <a:solidFill>
                  <a:schemeClr val="bg1"/>
                </a:solidFill>
                <a:latin typeface="E+H Weidemann Com Medium" pitchFamily="2" charset="0"/>
              </a:defRPr>
            </a:lvl2pPr>
            <a:lvl3pPr marL="1143000" indent="-228600" defTabSz="814388">
              <a:defRPr sz="2000">
                <a:solidFill>
                  <a:schemeClr val="bg1"/>
                </a:solidFill>
                <a:latin typeface="E+H Weidemann Com Medium" pitchFamily="2" charset="0"/>
              </a:defRPr>
            </a:lvl3pPr>
            <a:lvl4pPr marL="1600200" indent="-228600" defTabSz="814388">
              <a:defRPr sz="2000">
                <a:solidFill>
                  <a:schemeClr val="bg1"/>
                </a:solidFill>
                <a:latin typeface="E+H Weidemann Com Medium" pitchFamily="2" charset="0"/>
              </a:defRPr>
            </a:lvl4pPr>
            <a:lvl5pPr marL="2057400" indent="-228600" defTabSz="814388">
              <a:defRPr sz="2000">
                <a:solidFill>
                  <a:schemeClr val="bg1"/>
                </a:solidFill>
                <a:latin typeface="E+H Weidemann Com Medium" pitchFamily="2" charset="0"/>
              </a:defRPr>
            </a:lvl5pPr>
            <a:lvl6pPr marL="25146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defTabSz="814388" eaLnBrk="0" fontAlgn="base" hangingPunct="0">
              <a:lnSpc>
                <a:spcPct val="80000"/>
              </a:lnSpc>
              <a:spcBef>
                <a:spcPct val="0"/>
              </a:spcBef>
              <a:spcAft>
                <a:spcPct val="0"/>
              </a:spcAft>
              <a:defRPr sz="2000">
                <a:solidFill>
                  <a:schemeClr val="bg1"/>
                </a:solidFill>
                <a:latin typeface="E+H Weidemann Com Medium" pitchFamily="2" charset="0"/>
              </a:defRPr>
            </a:lvl9pPr>
          </a:lstStyle>
          <a:p>
            <a:pPr algn="l">
              <a:lnSpc>
                <a:spcPct val="100000"/>
              </a:lnSpc>
              <a:spcBef>
                <a:spcPct val="50000"/>
              </a:spcBef>
            </a:pPr>
            <a:r>
              <a:rPr lang="en-US" sz="855" dirty="0" err="1">
                <a:solidFill>
                  <a:schemeClr val="tx1"/>
                </a:solidFill>
                <a:latin typeface="E+H Serif"/>
              </a:rPr>
              <a:t>Ceraphant</a:t>
            </a:r>
            <a:r>
              <a:rPr lang="en-US" sz="855" dirty="0">
                <a:solidFill>
                  <a:schemeClr val="tx1"/>
                </a:solidFill>
                <a:latin typeface="E+H Serif"/>
              </a:rPr>
              <a:t> </a:t>
            </a:r>
          </a:p>
        </p:txBody>
      </p:sp>
      <p:sp>
        <p:nvSpPr>
          <p:cNvPr id="69" name="Text Box 49">
            <a:extLst>
              <a:ext uri="{FF2B5EF4-FFF2-40B4-BE49-F238E27FC236}">
                <a16:creationId xmlns:a16="http://schemas.microsoft.com/office/drawing/2014/main" id="{F779AC9F-531F-47E5-B3FC-FAF5772E079F}"/>
              </a:ext>
            </a:extLst>
          </p:cNvPr>
          <p:cNvSpPr txBox="1">
            <a:spLocks noChangeArrowheads="1"/>
          </p:cNvSpPr>
          <p:nvPr/>
        </p:nvSpPr>
        <p:spPr bwMode="auto">
          <a:xfrm>
            <a:off x="2261996" y="2057400"/>
            <a:ext cx="1383712" cy="881652"/>
          </a:xfrm>
          <a:prstGeom prst="rect">
            <a:avLst/>
          </a:prstGeom>
          <a:noFill/>
          <a:ln>
            <a:noFill/>
          </a:ln>
          <a:effectLst/>
          <a:extLst>
            <a:ext uri="{909E8E84-426E-40DD-AFC4-6F175D3DCCD1}">
              <a14:hiddenFill xmlns:a14="http://schemas.microsoft.com/office/drawing/2010/main">
                <a:solidFill>
                  <a:schemeClr val="hlink">
                    <a:alpha val="50195"/>
                  </a:scheme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spcBef>
                <a:spcPct val="50000"/>
              </a:spcBef>
            </a:pPr>
            <a:r>
              <a:rPr lang="sr-Latn-RS" sz="1026" dirty="0">
                <a:solidFill>
                  <a:srgbClr val="000000"/>
                </a:solidFill>
                <a:latin typeface="E+H Serif"/>
              </a:rPr>
              <a:t>Relativni pritisak</a:t>
            </a:r>
            <a:br>
              <a:rPr lang="en-US" sz="1026" dirty="0">
                <a:solidFill>
                  <a:srgbClr val="000000"/>
                </a:solidFill>
                <a:latin typeface="E+H Serif"/>
              </a:rPr>
            </a:br>
            <a:r>
              <a:rPr lang="sr-Latn-RS" sz="1026" dirty="0">
                <a:solidFill>
                  <a:srgbClr val="000000"/>
                </a:solidFill>
                <a:latin typeface="E+H Serif"/>
              </a:rPr>
              <a:t>Apsolutni pritisak</a:t>
            </a:r>
            <a:br>
              <a:rPr lang="en-US" sz="1026" dirty="0">
                <a:solidFill>
                  <a:srgbClr val="000000"/>
                </a:solidFill>
                <a:latin typeface="E+H Serif"/>
              </a:rPr>
            </a:br>
            <a:r>
              <a:rPr lang="sr-Latn-RS" sz="1026" dirty="0">
                <a:solidFill>
                  <a:srgbClr val="000000"/>
                </a:solidFill>
                <a:latin typeface="E+H Serif"/>
              </a:rPr>
              <a:t>Diferencijalni pritisak</a:t>
            </a:r>
            <a:br>
              <a:rPr lang="en-US" sz="1026" dirty="0">
                <a:solidFill>
                  <a:srgbClr val="000000"/>
                </a:solidFill>
                <a:latin typeface="E+H Serif"/>
              </a:rPr>
            </a:br>
            <a:r>
              <a:rPr lang="sr-Latn-RS" sz="1026" dirty="0">
                <a:solidFill>
                  <a:srgbClr val="000000"/>
                </a:solidFill>
                <a:latin typeface="E+H Serif"/>
              </a:rPr>
              <a:t>Hidrostatički</a:t>
            </a:r>
            <a:r>
              <a:rPr lang="en-US" sz="1026" dirty="0">
                <a:solidFill>
                  <a:srgbClr val="000000"/>
                </a:solidFill>
                <a:latin typeface="E+H Serif"/>
              </a:rPr>
              <a:t> </a:t>
            </a:r>
            <a:r>
              <a:rPr lang="sr-Latn-RS" sz="1026" dirty="0">
                <a:solidFill>
                  <a:srgbClr val="000000"/>
                </a:solidFill>
                <a:latin typeface="E+H Serif"/>
              </a:rPr>
              <a:t>pritisak</a:t>
            </a:r>
            <a:br>
              <a:rPr lang="en-US" sz="1026" dirty="0">
                <a:solidFill>
                  <a:srgbClr val="000000"/>
                </a:solidFill>
                <a:latin typeface="E+H Serif"/>
              </a:rPr>
            </a:br>
            <a:r>
              <a:rPr lang="sr-Latn-RS" sz="1026" dirty="0">
                <a:solidFill>
                  <a:srgbClr val="000000"/>
                </a:solidFill>
                <a:latin typeface="E+H Serif"/>
              </a:rPr>
              <a:t>Senzorska tehnologija</a:t>
            </a:r>
            <a:endParaRPr lang="en-US" sz="1112" dirty="0">
              <a:solidFill>
                <a:srgbClr val="000000"/>
              </a:solidFill>
              <a:latin typeface="E+H Serif"/>
            </a:endParaRPr>
          </a:p>
        </p:txBody>
      </p:sp>
      <p:sp>
        <p:nvSpPr>
          <p:cNvPr id="70" name="Text Box 51">
            <a:extLst>
              <a:ext uri="{FF2B5EF4-FFF2-40B4-BE49-F238E27FC236}">
                <a16:creationId xmlns:a16="http://schemas.microsoft.com/office/drawing/2014/main" id="{32FADD70-36AE-4767-80CD-A7005DA90F54}"/>
              </a:ext>
            </a:extLst>
          </p:cNvPr>
          <p:cNvSpPr txBox="1">
            <a:spLocks noChangeArrowheads="1"/>
          </p:cNvSpPr>
          <p:nvPr/>
        </p:nvSpPr>
        <p:spPr bwMode="auto">
          <a:xfrm>
            <a:off x="3824477" y="2283513"/>
            <a:ext cx="1833687" cy="56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spcBef>
                <a:spcPct val="50000"/>
              </a:spcBef>
            </a:pPr>
            <a:r>
              <a:rPr lang="sr-Latn-RS" sz="1026" dirty="0">
                <a:solidFill>
                  <a:schemeClr val="tx1"/>
                </a:solidFill>
                <a:latin typeface="E+H Serif"/>
              </a:rPr>
              <a:t>Hrana i Piće</a:t>
            </a:r>
            <a:r>
              <a:rPr lang="en-US" sz="1026" dirty="0">
                <a:solidFill>
                  <a:schemeClr val="tx1"/>
                </a:solidFill>
                <a:latin typeface="E+H Serif"/>
              </a:rPr>
              <a:t>, </a:t>
            </a:r>
            <a:r>
              <a:rPr lang="sr-Latn-RS" sz="1026" dirty="0">
                <a:solidFill>
                  <a:schemeClr val="tx1"/>
                </a:solidFill>
                <a:latin typeface="E+H Serif"/>
              </a:rPr>
              <a:t>Farmacija</a:t>
            </a:r>
            <a:r>
              <a:rPr lang="en-US" sz="1026" dirty="0">
                <a:solidFill>
                  <a:schemeClr val="tx1"/>
                </a:solidFill>
                <a:latin typeface="E+H Serif"/>
              </a:rPr>
              <a:t>, </a:t>
            </a:r>
            <a:r>
              <a:rPr lang="sr-Latn-RS" sz="1026" dirty="0">
                <a:solidFill>
                  <a:schemeClr val="tx1"/>
                </a:solidFill>
                <a:latin typeface="E+H Serif"/>
              </a:rPr>
              <a:t>Kozmetika</a:t>
            </a:r>
            <a:r>
              <a:rPr lang="en-US" sz="1026" dirty="0">
                <a:solidFill>
                  <a:schemeClr val="tx1"/>
                </a:solidFill>
                <a:latin typeface="E+H Serif"/>
              </a:rPr>
              <a:t>, </a:t>
            </a:r>
            <a:r>
              <a:rPr lang="sr-Latn-RS" sz="1026" dirty="0">
                <a:solidFill>
                  <a:schemeClr val="tx1"/>
                </a:solidFill>
                <a:latin typeface="E+H Serif"/>
              </a:rPr>
              <a:t>Biotehnologije</a:t>
            </a:r>
            <a:r>
              <a:rPr lang="en-US" sz="1026" dirty="0">
                <a:solidFill>
                  <a:schemeClr val="tx1"/>
                </a:solidFill>
                <a:latin typeface="E+H Serif"/>
              </a:rPr>
              <a:t>, etc.</a:t>
            </a:r>
          </a:p>
        </p:txBody>
      </p:sp>
      <p:sp>
        <p:nvSpPr>
          <p:cNvPr id="71" name="Text Box 52">
            <a:extLst>
              <a:ext uri="{FF2B5EF4-FFF2-40B4-BE49-F238E27FC236}">
                <a16:creationId xmlns:a16="http://schemas.microsoft.com/office/drawing/2014/main" id="{D1053A87-C410-444E-A9AB-549E9E7C32BA}"/>
              </a:ext>
            </a:extLst>
          </p:cNvPr>
          <p:cNvSpPr txBox="1">
            <a:spLocks noChangeArrowheads="1"/>
          </p:cNvSpPr>
          <p:nvPr/>
        </p:nvSpPr>
        <p:spPr bwMode="auto">
          <a:xfrm>
            <a:off x="3854166" y="2047053"/>
            <a:ext cx="2083736" cy="27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spcBef>
                <a:spcPct val="50000"/>
              </a:spcBef>
            </a:pPr>
            <a:r>
              <a:rPr lang="sr-Latn-RS" sz="1197" dirty="0">
                <a:solidFill>
                  <a:srgbClr val="000000"/>
                </a:solidFill>
                <a:latin typeface="E+H Serif" pitchFamily="2" charset="0"/>
              </a:rPr>
              <a:t>Higijenska linija</a:t>
            </a:r>
            <a:endParaRPr lang="en-US" sz="1197" dirty="0">
              <a:solidFill>
                <a:srgbClr val="000000"/>
              </a:solidFill>
              <a:latin typeface="E+H Serif" pitchFamily="2" charset="0"/>
            </a:endParaRPr>
          </a:p>
        </p:txBody>
      </p:sp>
      <p:sp>
        <p:nvSpPr>
          <p:cNvPr id="72" name="Text Box 53">
            <a:extLst>
              <a:ext uri="{FF2B5EF4-FFF2-40B4-BE49-F238E27FC236}">
                <a16:creationId xmlns:a16="http://schemas.microsoft.com/office/drawing/2014/main" id="{2AE4761D-B615-4BD1-B127-91EFE5822172}"/>
              </a:ext>
            </a:extLst>
          </p:cNvPr>
          <p:cNvSpPr txBox="1">
            <a:spLocks noChangeArrowheads="1"/>
          </p:cNvSpPr>
          <p:nvPr/>
        </p:nvSpPr>
        <p:spPr bwMode="auto">
          <a:xfrm>
            <a:off x="5989182" y="2332404"/>
            <a:ext cx="2189618" cy="60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lnSpc>
                <a:spcPct val="110000"/>
              </a:lnSpc>
              <a:spcBef>
                <a:spcPct val="50000"/>
              </a:spcBef>
            </a:pPr>
            <a:r>
              <a:rPr lang="sr-Latn-RS" sz="1026" dirty="0">
                <a:solidFill>
                  <a:schemeClr val="tx1"/>
                </a:solidFill>
                <a:latin typeface="E+H Serif"/>
              </a:rPr>
              <a:t>Hemijska industrija</a:t>
            </a:r>
            <a:r>
              <a:rPr lang="en-US" sz="1026" dirty="0">
                <a:solidFill>
                  <a:schemeClr val="tx1"/>
                </a:solidFill>
                <a:latin typeface="E+H Serif"/>
              </a:rPr>
              <a:t>, </a:t>
            </a:r>
            <a:r>
              <a:rPr lang="sr-Latn-RS" sz="1026" dirty="0">
                <a:solidFill>
                  <a:schemeClr val="tx1"/>
                </a:solidFill>
                <a:latin typeface="E+H Serif"/>
              </a:rPr>
              <a:t>Papirna industrija</a:t>
            </a:r>
            <a:r>
              <a:rPr lang="en-US" sz="1026" dirty="0">
                <a:solidFill>
                  <a:schemeClr val="tx1"/>
                </a:solidFill>
                <a:latin typeface="E+H Serif"/>
              </a:rPr>
              <a:t>, </a:t>
            </a:r>
            <a:r>
              <a:rPr lang="sr-Latn-RS" sz="1026" dirty="0">
                <a:solidFill>
                  <a:schemeClr val="tx1"/>
                </a:solidFill>
                <a:latin typeface="E+H Serif"/>
              </a:rPr>
              <a:t>Rafinerije</a:t>
            </a:r>
            <a:r>
              <a:rPr lang="en-US" sz="1026" dirty="0">
                <a:solidFill>
                  <a:schemeClr val="tx1"/>
                </a:solidFill>
                <a:latin typeface="E+H Serif"/>
              </a:rPr>
              <a:t>, </a:t>
            </a:r>
            <a:r>
              <a:rPr lang="sr-Latn-RS" sz="1026" dirty="0">
                <a:solidFill>
                  <a:schemeClr val="tx1"/>
                </a:solidFill>
                <a:latin typeface="E+H Serif"/>
              </a:rPr>
              <a:t>Termoelektrane</a:t>
            </a:r>
            <a:r>
              <a:rPr lang="en-US" sz="1026" dirty="0">
                <a:solidFill>
                  <a:schemeClr val="tx1"/>
                </a:solidFill>
                <a:latin typeface="E+H Serif"/>
              </a:rPr>
              <a:t>, </a:t>
            </a:r>
            <a:r>
              <a:rPr lang="sr-Latn-RS" sz="1026" dirty="0">
                <a:solidFill>
                  <a:schemeClr val="tx1"/>
                </a:solidFill>
                <a:latin typeface="E+H Serif"/>
              </a:rPr>
              <a:t>Nafta i Gas</a:t>
            </a:r>
            <a:r>
              <a:rPr lang="en-US" sz="1026" dirty="0">
                <a:solidFill>
                  <a:schemeClr val="tx1"/>
                </a:solidFill>
                <a:latin typeface="E+H Serif"/>
              </a:rPr>
              <a:t>, etc.</a:t>
            </a:r>
          </a:p>
        </p:txBody>
      </p:sp>
      <p:sp>
        <p:nvSpPr>
          <p:cNvPr id="73" name="Text Box 54">
            <a:extLst>
              <a:ext uri="{FF2B5EF4-FFF2-40B4-BE49-F238E27FC236}">
                <a16:creationId xmlns:a16="http://schemas.microsoft.com/office/drawing/2014/main" id="{A0729256-3634-451C-B309-9CF2E2C6955D}"/>
              </a:ext>
            </a:extLst>
          </p:cNvPr>
          <p:cNvSpPr txBox="1">
            <a:spLocks noChangeArrowheads="1"/>
          </p:cNvSpPr>
          <p:nvPr/>
        </p:nvSpPr>
        <p:spPr bwMode="auto">
          <a:xfrm>
            <a:off x="6000282" y="2048466"/>
            <a:ext cx="1824456" cy="27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bg1"/>
                </a:solidFill>
                <a:latin typeface="E+H Weidemann Com Medium" pitchFamily="2" charset="0"/>
              </a:defRPr>
            </a:lvl1pPr>
            <a:lvl2pPr marL="742950" indent="-285750">
              <a:defRPr sz="2000">
                <a:solidFill>
                  <a:schemeClr val="bg1"/>
                </a:solidFill>
                <a:latin typeface="E+H Weidemann Com Medium" pitchFamily="2" charset="0"/>
              </a:defRPr>
            </a:lvl2pPr>
            <a:lvl3pPr marL="1143000" indent="-228600">
              <a:defRPr sz="2000">
                <a:solidFill>
                  <a:schemeClr val="bg1"/>
                </a:solidFill>
                <a:latin typeface="E+H Weidemann Com Medium" pitchFamily="2" charset="0"/>
              </a:defRPr>
            </a:lvl3pPr>
            <a:lvl4pPr marL="1600200" indent="-228600">
              <a:defRPr sz="2000">
                <a:solidFill>
                  <a:schemeClr val="bg1"/>
                </a:solidFill>
                <a:latin typeface="E+H Weidemann Com Medium" pitchFamily="2" charset="0"/>
              </a:defRPr>
            </a:lvl4pPr>
            <a:lvl5pPr marL="2057400" indent="-228600">
              <a:defRPr sz="2000">
                <a:solidFill>
                  <a:schemeClr val="bg1"/>
                </a:solidFill>
                <a:latin typeface="E+H Weidemann Com Medium" pitchFamily="2" charset="0"/>
              </a:defRPr>
            </a:lvl5pPr>
            <a:lvl6pPr marL="2514600" indent="-228600" algn="ctr" eaLnBrk="0" fontAlgn="base" hangingPunct="0">
              <a:lnSpc>
                <a:spcPct val="80000"/>
              </a:lnSpc>
              <a:spcBef>
                <a:spcPct val="0"/>
              </a:spcBef>
              <a:spcAft>
                <a:spcPct val="0"/>
              </a:spcAft>
              <a:defRPr sz="2000">
                <a:solidFill>
                  <a:schemeClr val="bg1"/>
                </a:solidFill>
                <a:latin typeface="E+H Weidemann Com Medium" pitchFamily="2" charset="0"/>
              </a:defRPr>
            </a:lvl6pPr>
            <a:lvl7pPr marL="2971800" indent="-228600" algn="ctr" eaLnBrk="0" fontAlgn="base" hangingPunct="0">
              <a:lnSpc>
                <a:spcPct val="80000"/>
              </a:lnSpc>
              <a:spcBef>
                <a:spcPct val="0"/>
              </a:spcBef>
              <a:spcAft>
                <a:spcPct val="0"/>
              </a:spcAft>
              <a:defRPr sz="2000">
                <a:solidFill>
                  <a:schemeClr val="bg1"/>
                </a:solidFill>
                <a:latin typeface="E+H Weidemann Com Medium" pitchFamily="2" charset="0"/>
              </a:defRPr>
            </a:lvl7pPr>
            <a:lvl8pPr marL="3429000" indent="-228600" algn="ctr" eaLnBrk="0" fontAlgn="base" hangingPunct="0">
              <a:lnSpc>
                <a:spcPct val="80000"/>
              </a:lnSpc>
              <a:spcBef>
                <a:spcPct val="0"/>
              </a:spcBef>
              <a:spcAft>
                <a:spcPct val="0"/>
              </a:spcAft>
              <a:defRPr sz="2000">
                <a:solidFill>
                  <a:schemeClr val="bg1"/>
                </a:solidFill>
                <a:latin typeface="E+H Weidemann Com Medium" pitchFamily="2" charset="0"/>
              </a:defRPr>
            </a:lvl8pPr>
            <a:lvl9pPr marL="3886200" indent="-228600" algn="ctr" eaLnBrk="0" fontAlgn="base" hangingPunct="0">
              <a:lnSpc>
                <a:spcPct val="80000"/>
              </a:lnSpc>
              <a:spcBef>
                <a:spcPct val="0"/>
              </a:spcBef>
              <a:spcAft>
                <a:spcPct val="0"/>
              </a:spcAft>
              <a:defRPr sz="2000">
                <a:solidFill>
                  <a:schemeClr val="bg1"/>
                </a:solidFill>
                <a:latin typeface="E+H Weidemann Com Medium" pitchFamily="2" charset="0"/>
              </a:defRPr>
            </a:lvl9pPr>
          </a:lstStyle>
          <a:p>
            <a:pPr>
              <a:lnSpc>
                <a:spcPct val="100000"/>
              </a:lnSpc>
              <a:spcBef>
                <a:spcPct val="50000"/>
              </a:spcBef>
            </a:pPr>
            <a:r>
              <a:rPr lang="sr-Latn-RS" sz="1197" dirty="0">
                <a:solidFill>
                  <a:srgbClr val="000000"/>
                </a:solidFill>
                <a:latin typeface="E+H Serif" pitchFamily="2" charset="0"/>
              </a:rPr>
              <a:t>Procesna linija</a:t>
            </a:r>
            <a:endParaRPr lang="en-US" sz="1197" dirty="0">
              <a:solidFill>
                <a:srgbClr val="000000"/>
              </a:solidFill>
              <a:latin typeface="E+H Serif" pitchFamily="2" charset="0"/>
            </a:endParaRPr>
          </a:p>
        </p:txBody>
      </p:sp>
      <p:sp>
        <p:nvSpPr>
          <p:cNvPr id="74" name="Text Box 32">
            <a:extLst>
              <a:ext uri="{FF2B5EF4-FFF2-40B4-BE49-F238E27FC236}">
                <a16:creationId xmlns:a16="http://schemas.microsoft.com/office/drawing/2014/main" id="{19447580-B582-472F-ABDE-14068A2EE936}"/>
              </a:ext>
            </a:extLst>
          </p:cNvPr>
          <p:cNvSpPr txBox="1">
            <a:spLocks noChangeArrowheads="1"/>
          </p:cNvSpPr>
          <p:nvPr/>
        </p:nvSpPr>
        <p:spPr bwMode="auto">
          <a:xfrm rot="16200000">
            <a:off x="878663" y="2777377"/>
            <a:ext cx="1645001" cy="27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00000"/>
              </a:lnSpc>
              <a:spcBef>
                <a:spcPct val="50000"/>
              </a:spcBef>
            </a:pPr>
            <a:r>
              <a:rPr lang="sr-Latn-RS" sz="1197" dirty="0">
                <a:latin typeface="E+H Serif"/>
              </a:rPr>
              <a:t>Fnkcije</a:t>
            </a:r>
            <a:r>
              <a:rPr lang="en-US" sz="1197" dirty="0">
                <a:latin typeface="E+H Serif"/>
              </a:rPr>
              <a:t>/</a:t>
            </a:r>
            <a:r>
              <a:rPr lang="sr-Latn-RS" sz="1197" dirty="0">
                <a:latin typeface="E+H Serif"/>
              </a:rPr>
              <a:t>cena</a:t>
            </a:r>
            <a:endParaRPr lang="en-US" sz="1197" dirty="0">
              <a:latin typeface="E+H Serif"/>
            </a:endParaRPr>
          </a:p>
        </p:txBody>
      </p:sp>
      <p:pic>
        <p:nvPicPr>
          <p:cNvPr id="75" name="Grafik 1">
            <a:extLst>
              <a:ext uri="{FF2B5EF4-FFF2-40B4-BE49-F238E27FC236}">
                <a16:creationId xmlns:a16="http://schemas.microsoft.com/office/drawing/2014/main" id="{1A1E574D-CB15-4B68-BF86-B1A399523B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2131" y="2981389"/>
            <a:ext cx="582360" cy="83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Grafik 2">
            <a:extLst>
              <a:ext uri="{FF2B5EF4-FFF2-40B4-BE49-F238E27FC236}">
                <a16:creationId xmlns:a16="http://schemas.microsoft.com/office/drawing/2014/main" id="{5FF36269-911B-4A87-AF91-136D0092FE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308" y="3917084"/>
            <a:ext cx="388240" cy="74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Grafik 3">
            <a:extLst>
              <a:ext uri="{FF2B5EF4-FFF2-40B4-BE49-F238E27FC236}">
                <a16:creationId xmlns:a16="http://schemas.microsoft.com/office/drawing/2014/main" id="{2010BFF9-0AF1-4B14-8ED8-3110C2224B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4275" y="3756902"/>
            <a:ext cx="389598" cy="89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43" descr="V0311044_en">
            <a:extLst>
              <a:ext uri="{FF2B5EF4-FFF2-40B4-BE49-F238E27FC236}">
                <a16:creationId xmlns:a16="http://schemas.microsoft.com/office/drawing/2014/main" id="{0C037E1C-3DA9-440E-A0FE-3BD553B22B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308" y="2931933"/>
            <a:ext cx="913585" cy="88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fik 5">
            <a:extLst>
              <a:ext uri="{FF2B5EF4-FFF2-40B4-BE49-F238E27FC236}">
                <a16:creationId xmlns:a16="http://schemas.microsoft.com/office/drawing/2014/main" id="{2C534F2C-1C97-4503-AD9F-15AA408421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450" y="3024231"/>
            <a:ext cx="608152" cy="73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fik 6">
            <a:extLst>
              <a:ext uri="{FF2B5EF4-FFF2-40B4-BE49-F238E27FC236}">
                <a16:creationId xmlns:a16="http://schemas.microsoft.com/office/drawing/2014/main" id="{DB4EE8E0-67BE-4D4A-BEA3-ABFCAC50034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5365" y="3940342"/>
            <a:ext cx="458829" cy="67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Grafik 7">
            <a:extLst>
              <a:ext uri="{FF2B5EF4-FFF2-40B4-BE49-F238E27FC236}">
                <a16:creationId xmlns:a16="http://schemas.microsoft.com/office/drawing/2014/main" id="{11B9737F-75BC-4677-8FAF-96E6A664EF6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9784" y="2949511"/>
            <a:ext cx="570143" cy="86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Grafik 8">
            <a:extLst>
              <a:ext uri="{FF2B5EF4-FFF2-40B4-BE49-F238E27FC236}">
                <a16:creationId xmlns:a16="http://schemas.microsoft.com/office/drawing/2014/main" id="{F41D5716-F2DE-40DE-AC28-15854A9DF97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98766" y="4009574"/>
            <a:ext cx="707249" cy="61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Grafik 11">
            <a:extLst>
              <a:ext uri="{FF2B5EF4-FFF2-40B4-BE49-F238E27FC236}">
                <a16:creationId xmlns:a16="http://schemas.microsoft.com/office/drawing/2014/main" id="{8320CC40-C0A1-4D99-88FA-F38BF418EF5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06945" y="4819378"/>
            <a:ext cx="116743" cy="69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Grafik 12">
            <a:extLst>
              <a:ext uri="{FF2B5EF4-FFF2-40B4-BE49-F238E27FC236}">
                <a16:creationId xmlns:a16="http://schemas.microsoft.com/office/drawing/2014/main" id="{13873637-CDC8-489C-BD65-EA8ABCABF2E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4639" y="4788675"/>
            <a:ext cx="177831" cy="70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fik 70">
            <a:extLst>
              <a:ext uri="{FF2B5EF4-FFF2-40B4-BE49-F238E27FC236}">
                <a16:creationId xmlns:a16="http://schemas.microsoft.com/office/drawing/2014/main" id="{23538D49-2FAE-4754-AE2F-F934FC162C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0932" y="4838357"/>
            <a:ext cx="255685" cy="660275"/>
          </a:xfrm>
          <a:prstGeom prst="rect">
            <a:avLst/>
          </a:prstGeom>
        </p:spPr>
      </p:pic>
      <p:pic>
        <p:nvPicPr>
          <p:cNvPr id="86" name="Picture 4" descr="D:\1Data\internal\01_Transducer_Platform\11_Product_lauch\launch package\Pictures\Cerabar_PMP23_PP_2.jpg">
            <a:extLst>
              <a:ext uri="{FF2B5EF4-FFF2-40B4-BE49-F238E27FC236}">
                <a16:creationId xmlns:a16="http://schemas.microsoft.com/office/drawing/2014/main" id="{95E9B95D-1D3D-4C90-B54A-EA2E0AE85723}"/>
              </a:ext>
            </a:extLst>
          </p:cNvPr>
          <p:cNvPicPr>
            <a:picLocks noChangeAspect="1" noChangeArrowheads="1"/>
          </p:cNvPicPr>
          <p:nvPr/>
        </p:nvPicPr>
        <p:blipFill rotWithShape="1">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29298" y="4874852"/>
            <a:ext cx="388033" cy="57502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D:\1Data\internal\01_Transducer_Platform\11_Product_lauch\launch package\Pictures\Cerabar_PMP11_PP_3.jpg">
            <a:extLst>
              <a:ext uri="{FF2B5EF4-FFF2-40B4-BE49-F238E27FC236}">
                <a16:creationId xmlns:a16="http://schemas.microsoft.com/office/drawing/2014/main" id="{BF44A6C2-8849-42BC-B20C-88A7DD3E0D15}"/>
              </a:ext>
            </a:extLst>
          </p:cNvPr>
          <p:cNvPicPr>
            <a:picLocks noChangeAspect="1" noChangeArrowheads="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957064" y="4821217"/>
            <a:ext cx="319991" cy="74533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D:\1Data\internal\01_Transducer_Platform\11_Product_lauch\launch package\Pictures\Cerabar_PMC21_PP_1.jpg">
            <a:extLst>
              <a:ext uri="{FF2B5EF4-FFF2-40B4-BE49-F238E27FC236}">
                <a16:creationId xmlns:a16="http://schemas.microsoft.com/office/drawing/2014/main" id="{046002E1-C105-42B0-A996-309144D03964}"/>
              </a:ext>
            </a:extLst>
          </p:cNvPr>
          <p:cNvPicPr>
            <a:picLocks noChangeAspect="1" noChangeArrowheads="1"/>
          </p:cNvPicPr>
          <p:nvPr/>
        </p:nvPicPr>
        <p:blipFill rotWithShape="1">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64305" y="4949322"/>
            <a:ext cx="329636" cy="525579"/>
          </a:xfrm>
          <a:prstGeom prst="rect">
            <a:avLst/>
          </a:prstGeom>
          <a:noFill/>
          <a:extLst>
            <a:ext uri="{909E8E84-426E-40DD-AFC4-6F175D3DCCD1}">
              <a14:hiddenFill xmlns:a14="http://schemas.microsoft.com/office/drawing/2010/main">
                <a:solidFill>
                  <a:srgbClr val="FFFFFF"/>
                </a:solidFill>
              </a14:hiddenFill>
            </a:ext>
          </a:extLst>
        </p:spPr>
      </p:pic>
      <p:pic>
        <p:nvPicPr>
          <p:cNvPr id="89" name="Grafik 74">
            <a:extLst>
              <a:ext uri="{FF2B5EF4-FFF2-40B4-BE49-F238E27FC236}">
                <a16:creationId xmlns:a16="http://schemas.microsoft.com/office/drawing/2014/main" id="{01A13779-6C3E-4F46-AEE3-0EC2ABABE95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26676" y="4745486"/>
            <a:ext cx="315165" cy="726970"/>
          </a:xfrm>
          <a:prstGeom prst="rect">
            <a:avLst/>
          </a:prstGeom>
        </p:spPr>
      </p:pic>
      <p:sp>
        <p:nvSpPr>
          <p:cNvPr id="90" name="Title 1">
            <a:extLst>
              <a:ext uri="{FF2B5EF4-FFF2-40B4-BE49-F238E27FC236}">
                <a16:creationId xmlns:a16="http://schemas.microsoft.com/office/drawing/2014/main" id="{19342555-330B-43FA-87AE-5FAF46A2872C}"/>
              </a:ext>
            </a:extLst>
          </p:cNvPr>
          <p:cNvSpPr>
            <a:spLocks noGrp="1"/>
          </p:cNvSpPr>
          <p:nvPr>
            <p:ph type="title"/>
          </p:nvPr>
        </p:nvSpPr>
        <p:spPr>
          <a:xfrm>
            <a:off x="452312" y="1216629"/>
            <a:ext cx="8239374" cy="276341"/>
          </a:xfrm>
        </p:spPr>
        <p:txBody>
          <a:bodyPr/>
          <a:lstStyle/>
          <a:p>
            <a:r>
              <a:rPr lang="sr-Latn-RS" sz="2800" b="1" dirty="0"/>
              <a:t>Portfolio uređaja za merenje pritiska...</a:t>
            </a:r>
          </a:p>
        </p:txBody>
      </p:sp>
      <p:pic>
        <p:nvPicPr>
          <p:cNvPr id="2" name="Picture 4">
            <a:extLst>
              <a:ext uri="{FF2B5EF4-FFF2-40B4-BE49-F238E27FC236}">
                <a16:creationId xmlns:a16="http://schemas.microsoft.com/office/drawing/2014/main" id="{0C403D2B-5A6E-2BEB-9272-332324EBC1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380206"/>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90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9">
            <a:extLst>
              <a:ext uri="{FF2B5EF4-FFF2-40B4-BE49-F238E27FC236}">
                <a16:creationId xmlns:a16="http://schemas.microsoft.com/office/drawing/2014/main" id="{9EB84DEC-05E9-40DB-BB82-B5A8DE1B07F0}"/>
              </a:ext>
            </a:extLst>
          </p:cNvPr>
          <p:cNvSpPr>
            <a:spLocks noGrp="1" noChangeArrowheads="1"/>
          </p:cNvSpPr>
          <p:nvPr>
            <p:ph type="title"/>
          </p:nvPr>
        </p:nvSpPr>
        <p:spPr>
          <a:xfrm>
            <a:off x="1219200" y="417117"/>
            <a:ext cx="7493000" cy="673100"/>
          </a:xfrm>
        </p:spPr>
        <p:txBody>
          <a:bodyPr/>
          <a:lstStyle/>
          <a:p>
            <a:r>
              <a:rPr lang="sr-Latn-CS" altLang="en-US" sz="2800" b="1" dirty="0">
                <a:solidFill>
                  <a:srgbClr val="003399"/>
                </a:solidFill>
              </a:rPr>
              <a:t>PROTOK </a:t>
            </a:r>
            <a:br>
              <a:rPr lang="sr-Latn-CS" altLang="en-US" sz="2800" b="1" dirty="0">
                <a:solidFill>
                  <a:srgbClr val="003399"/>
                </a:solidFill>
              </a:rPr>
            </a:br>
            <a:r>
              <a:rPr lang="sr-Latn-CS" altLang="en-US" sz="2800" b="1" dirty="0">
                <a:solidFill>
                  <a:srgbClr val="003399"/>
                </a:solidFill>
              </a:rPr>
              <a:t>merni principi</a:t>
            </a:r>
            <a:endParaRPr lang="en-US" altLang="en-US" sz="2800" b="1" dirty="0">
              <a:solidFill>
                <a:srgbClr val="003399"/>
              </a:solidFill>
            </a:endParaRPr>
          </a:p>
        </p:txBody>
      </p:sp>
      <p:grpSp>
        <p:nvGrpSpPr>
          <p:cNvPr id="128003" name="Group 13">
            <a:extLst>
              <a:ext uri="{FF2B5EF4-FFF2-40B4-BE49-F238E27FC236}">
                <a16:creationId xmlns:a16="http://schemas.microsoft.com/office/drawing/2014/main" id="{1A91A48B-0F51-442F-9AEE-6E187210C53C}"/>
              </a:ext>
            </a:extLst>
          </p:cNvPr>
          <p:cNvGrpSpPr>
            <a:grpSpLocks/>
          </p:cNvGrpSpPr>
          <p:nvPr/>
        </p:nvGrpSpPr>
        <p:grpSpPr bwMode="auto">
          <a:xfrm>
            <a:off x="1847849" y="1666876"/>
            <a:ext cx="6149975" cy="3836988"/>
            <a:chOff x="3076" y="1017"/>
            <a:chExt cx="3874" cy="2417"/>
          </a:xfrm>
        </p:grpSpPr>
        <p:sp>
          <p:nvSpPr>
            <p:cNvPr id="3082" name="Text Box 14">
              <a:extLst>
                <a:ext uri="{FF2B5EF4-FFF2-40B4-BE49-F238E27FC236}">
                  <a16:creationId xmlns:a16="http://schemas.microsoft.com/office/drawing/2014/main" id="{BD059C6B-1F06-4FBC-9EBC-7D9F85C67531}"/>
                </a:ext>
              </a:extLst>
            </p:cNvPr>
            <p:cNvSpPr txBox="1">
              <a:spLocks noChangeArrowheads="1"/>
            </p:cNvSpPr>
            <p:nvPr/>
          </p:nvSpPr>
          <p:spPr bwMode="auto">
            <a:xfrm>
              <a:off x="5420" y="1017"/>
              <a:ext cx="1530" cy="523"/>
            </a:xfrm>
            <a:prstGeom prst="rect">
              <a:avLst/>
            </a:prstGeom>
            <a:noFill/>
            <a:ln w="38100" algn="ctr">
              <a:noFill/>
              <a:miter lim="800000"/>
              <a:headEnd/>
              <a:tailEnd/>
            </a:ln>
          </p:spPr>
          <p:txBody>
            <a:bodyPr wrap="none">
              <a:spAutoFit/>
            </a:bodyPr>
            <a:lstStyle/>
            <a:p>
              <a:pPr eaLnBrk="1" hangingPunct="1">
                <a:defRPr/>
              </a:pPr>
              <a:r>
                <a:rPr lang="en-US" sz="1600" dirty="0" err="1">
                  <a:solidFill>
                    <a:srgbClr val="003399"/>
                  </a:solidFill>
                  <a:latin typeface="+mn-lt"/>
                </a:rPr>
                <a:t>Prosonic</a:t>
              </a:r>
              <a:r>
                <a:rPr lang="en-US" sz="1600" dirty="0">
                  <a:solidFill>
                    <a:srgbClr val="003399"/>
                  </a:solidFill>
                  <a:latin typeface="+mn-lt"/>
                </a:rPr>
                <a:t> </a:t>
              </a:r>
              <a:br>
                <a:rPr lang="en-US" sz="1600" dirty="0">
                  <a:solidFill>
                    <a:srgbClr val="003399"/>
                  </a:solidFill>
                  <a:latin typeface="+mn-lt"/>
                </a:rPr>
              </a:br>
              <a:r>
                <a:rPr lang="sr-Latn-CS" sz="1600" b="0" dirty="0">
                  <a:solidFill>
                    <a:srgbClr val="003399"/>
                  </a:solidFill>
                  <a:latin typeface="+mn-lt"/>
                </a:rPr>
                <a:t>Zapreminsko merilo -</a:t>
              </a:r>
            </a:p>
            <a:p>
              <a:pPr eaLnBrk="1" hangingPunct="1">
                <a:defRPr/>
              </a:pPr>
              <a:r>
                <a:rPr lang="sr-Latn-CS" sz="1600" b="0" dirty="0">
                  <a:solidFill>
                    <a:srgbClr val="003399"/>
                  </a:solidFill>
                  <a:latin typeface="+mn-lt"/>
                </a:rPr>
                <a:t>Ultrazvučni merni princip</a:t>
              </a:r>
            </a:p>
          </p:txBody>
        </p:sp>
        <p:sp>
          <p:nvSpPr>
            <p:cNvPr id="3083" name="Text Box 15">
              <a:extLst>
                <a:ext uri="{FF2B5EF4-FFF2-40B4-BE49-F238E27FC236}">
                  <a16:creationId xmlns:a16="http://schemas.microsoft.com/office/drawing/2014/main" id="{17C95D61-4D18-4993-871C-0505A4CA8018}"/>
                </a:ext>
              </a:extLst>
            </p:cNvPr>
            <p:cNvSpPr txBox="1">
              <a:spLocks noChangeArrowheads="1"/>
            </p:cNvSpPr>
            <p:nvPr/>
          </p:nvSpPr>
          <p:spPr bwMode="auto">
            <a:xfrm>
              <a:off x="3076" y="1929"/>
              <a:ext cx="1450" cy="523"/>
            </a:xfrm>
            <a:prstGeom prst="rect">
              <a:avLst/>
            </a:prstGeom>
            <a:noFill/>
            <a:ln w="38100" algn="ctr">
              <a:noFill/>
              <a:miter lim="800000"/>
              <a:headEnd/>
              <a:tailEnd/>
            </a:ln>
          </p:spPr>
          <p:txBody>
            <a:bodyPr wrap="none">
              <a:spAutoFit/>
            </a:bodyPr>
            <a:lstStyle/>
            <a:p>
              <a:pPr eaLnBrk="1" hangingPunct="1">
                <a:defRPr/>
              </a:pPr>
              <a:r>
                <a:rPr lang="sr-Latn-CS" sz="1600" dirty="0">
                  <a:solidFill>
                    <a:srgbClr val="003399"/>
                  </a:solidFill>
                  <a:latin typeface="+mn-lt"/>
                </a:rPr>
                <a:t>Promass</a:t>
              </a:r>
              <a:endParaRPr lang="en-US" sz="1600" dirty="0">
                <a:solidFill>
                  <a:srgbClr val="003399"/>
                </a:solidFill>
                <a:latin typeface="+mn-lt"/>
              </a:endParaRPr>
            </a:p>
            <a:p>
              <a:pPr eaLnBrk="1" hangingPunct="1">
                <a:defRPr/>
              </a:pPr>
              <a:r>
                <a:rPr lang="sr-Latn-CS" sz="1600" b="0" dirty="0">
                  <a:solidFill>
                    <a:srgbClr val="003399"/>
                  </a:solidFill>
                  <a:latin typeface="+mn-lt"/>
                </a:rPr>
                <a:t>Maseno merilo -</a:t>
              </a:r>
            </a:p>
            <a:p>
              <a:pPr eaLnBrk="1" hangingPunct="1">
                <a:defRPr/>
              </a:pPr>
              <a:r>
                <a:rPr lang="sr-Latn-CS" sz="1600" b="0" dirty="0">
                  <a:solidFill>
                    <a:srgbClr val="003399"/>
                  </a:solidFill>
                  <a:latin typeface="+mn-lt"/>
                </a:rPr>
                <a:t>Koriolisov merni princip</a:t>
              </a:r>
              <a:endParaRPr lang="en-US" sz="1600" b="0" dirty="0">
                <a:solidFill>
                  <a:srgbClr val="003399"/>
                </a:solidFill>
                <a:latin typeface="+mn-lt"/>
              </a:endParaRPr>
            </a:p>
          </p:txBody>
        </p:sp>
        <p:sp>
          <p:nvSpPr>
            <p:cNvPr id="3084" name="Text Box 16">
              <a:extLst>
                <a:ext uri="{FF2B5EF4-FFF2-40B4-BE49-F238E27FC236}">
                  <a16:creationId xmlns:a16="http://schemas.microsoft.com/office/drawing/2014/main" id="{AFF7AAAF-0B75-4D4E-9C77-8B555AA57F2A}"/>
                </a:ext>
              </a:extLst>
            </p:cNvPr>
            <p:cNvSpPr txBox="1">
              <a:spLocks noChangeArrowheads="1"/>
            </p:cNvSpPr>
            <p:nvPr/>
          </p:nvSpPr>
          <p:spPr bwMode="auto">
            <a:xfrm>
              <a:off x="5416" y="1964"/>
              <a:ext cx="1379" cy="523"/>
            </a:xfrm>
            <a:prstGeom prst="rect">
              <a:avLst/>
            </a:prstGeom>
            <a:noFill/>
            <a:ln w="38100" algn="ctr">
              <a:noFill/>
              <a:miter lim="800000"/>
              <a:headEnd/>
              <a:tailEnd/>
            </a:ln>
          </p:spPr>
          <p:txBody>
            <a:bodyPr wrap="none">
              <a:spAutoFit/>
            </a:bodyPr>
            <a:lstStyle/>
            <a:p>
              <a:pPr eaLnBrk="1" hangingPunct="1">
                <a:defRPr/>
              </a:pPr>
              <a:r>
                <a:rPr lang="sr-Latn-CS" sz="1600" dirty="0">
                  <a:solidFill>
                    <a:srgbClr val="003399"/>
                  </a:solidFill>
                  <a:latin typeface="+mn-lt"/>
                </a:rPr>
                <a:t>T-mass</a:t>
              </a:r>
              <a:endParaRPr lang="en-US" sz="1600" dirty="0">
                <a:solidFill>
                  <a:srgbClr val="003399"/>
                </a:solidFill>
                <a:latin typeface="+mn-lt"/>
              </a:endParaRPr>
            </a:p>
            <a:p>
              <a:pPr eaLnBrk="1" hangingPunct="1">
                <a:defRPr/>
              </a:pPr>
              <a:r>
                <a:rPr lang="sr-Latn-CS" sz="1600" b="0" dirty="0">
                  <a:solidFill>
                    <a:srgbClr val="003399"/>
                  </a:solidFill>
                  <a:latin typeface="+mn-lt"/>
                </a:rPr>
                <a:t>Maseno merilo -</a:t>
              </a:r>
            </a:p>
            <a:p>
              <a:pPr eaLnBrk="1" hangingPunct="1">
                <a:defRPr/>
              </a:pPr>
              <a:r>
                <a:rPr lang="sr-Latn-CS" sz="1600" b="0" dirty="0">
                  <a:solidFill>
                    <a:srgbClr val="003399"/>
                  </a:solidFill>
                  <a:latin typeface="+mn-lt"/>
                </a:rPr>
                <a:t>Termalni merni princip</a:t>
              </a:r>
              <a:endParaRPr lang="en-US" sz="1600" b="0" dirty="0">
                <a:solidFill>
                  <a:srgbClr val="003399"/>
                </a:solidFill>
                <a:latin typeface="+mn-lt"/>
              </a:endParaRPr>
            </a:p>
          </p:txBody>
        </p:sp>
        <p:sp>
          <p:nvSpPr>
            <p:cNvPr id="3085" name="Text Box 17">
              <a:extLst>
                <a:ext uri="{FF2B5EF4-FFF2-40B4-BE49-F238E27FC236}">
                  <a16:creationId xmlns:a16="http://schemas.microsoft.com/office/drawing/2014/main" id="{1459E0FC-3D34-45C3-9129-5ADA92C9D6CF}"/>
                </a:ext>
              </a:extLst>
            </p:cNvPr>
            <p:cNvSpPr txBox="1">
              <a:spLocks noChangeArrowheads="1"/>
            </p:cNvSpPr>
            <p:nvPr/>
          </p:nvSpPr>
          <p:spPr bwMode="auto">
            <a:xfrm>
              <a:off x="4319" y="2911"/>
              <a:ext cx="1330" cy="523"/>
            </a:xfrm>
            <a:prstGeom prst="rect">
              <a:avLst/>
            </a:prstGeom>
            <a:noFill/>
            <a:ln w="38100" algn="ctr">
              <a:noFill/>
              <a:miter lim="800000"/>
              <a:headEnd/>
              <a:tailEnd/>
            </a:ln>
          </p:spPr>
          <p:txBody>
            <a:bodyPr wrap="none">
              <a:spAutoFit/>
            </a:bodyPr>
            <a:lstStyle/>
            <a:p>
              <a:pPr eaLnBrk="1" hangingPunct="1">
                <a:defRPr/>
              </a:pPr>
              <a:r>
                <a:rPr lang="sr-Latn-CS" sz="1600" dirty="0">
                  <a:solidFill>
                    <a:srgbClr val="003399"/>
                  </a:solidFill>
                  <a:latin typeface="+mn-lt"/>
                </a:rPr>
                <a:t>Prowirl</a:t>
              </a:r>
            </a:p>
            <a:p>
              <a:pPr eaLnBrk="1" hangingPunct="1">
                <a:defRPr/>
              </a:pPr>
              <a:r>
                <a:rPr lang="sr-Latn-CS" sz="1600" b="0" dirty="0">
                  <a:solidFill>
                    <a:srgbClr val="003399"/>
                  </a:solidFill>
                  <a:latin typeface="+mn-lt"/>
                </a:rPr>
                <a:t>Zapreminsko merilo -</a:t>
              </a:r>
            </a:p>
            <a:p>
              <a:pPr eaLnBrk="1" hangingPunct="1">
                <a:defRPr/>
              </a:pPr>
              <a:r>
                <a:rPr lang="sr-Latn-CS" sz="1600" b="0" dirty="0">
                  <a:solidFill>
                    <a:srgbClr val="003399"/>
                  </a:solidFill>
                  <a:latin typeface="+mn-lt"/>
                </a:rPr>
                <a:t>Vorteks merni princip</a:t>
              </a:r>
              <a:endParaRPr lang="en-US" sz="1600" b="0" dirty="0">
                <a:solidFill>
                  <a:srgbClr val="003399"/>
                </a:solidFill>
                <a:latin typeface="+mn-lt"/>
              </a:endParaRPr>
            </a:p>
          </p:txBody>
        </p:sp>
      </p:grpSp>
      <p:sp>
        <p:nvSpPr>
          <p:cNvPr id="24" name="Text Box 17">
            <a:extLst>
              <a:ext uri="{FF2B5EF4-FFF2-40B4-BE49-F238E27FC236}">
                <a16:creationId xmlns:a16="http://schemas.microsoft.com/office/drawing/2014/main" id="{CEAC1EEE-06AC-42FC-8F77-3107FE0BAF99}"/>
              </a:ext>
            </a:extLst>
          </p:cNvPr>
          <p:cNvSpPr txBox="1">
            <a:spLocks noChangeArrowheads="1"/>
          </p:cNvSpPr>
          <p:nvPr/>
        </p:nvSpPr>
        <p:spPr bwMode="auto">
          <a:xfrm>
            <a:off x="1808162" y="1611114"/>
            <a:ext cx="2325688" cy="830263"/>
          </a:xfrm>
          <a:prstGeom prst="rect">
            <a:avLst/>
          </a:prstGeom>
          <a:noFill/>
          <a:ln w="38100" algn="ctr">
            <a:noFill/>
            <a:miter lim="800000"/>
            <a:headEnd/>
            <a:tailEnd/>
          </a:ln>
        </p:spPr>
        <p:txBody>
          <a:bodyPr wrap="none">
            <a:spAutoFit/>
          </a:bodyPr>
          <a:lstStyle/>
          <a:p>
            <a:pPr eaLnBrk="1" hangingPunct="1">
              <a:defRPr/>
            </a:pPr>
            <a:r>
              <a:rPr lang="en-US" sz="1600" dirty="0" err="1">
                <a:solidFill>
                  <a:srgbClr val="003399"/>
                </a:solidFill>
                <a:latin typeface="+mn-lt"/>
              </a:rPr>
              <a:t>Promag</a:t>
            </a:r>
            <a:endParaRPr lang="en-US" sz="1600" dirty="0">
              <a:solidFill>
                <a:srgbClr val="003399"/>
              </a:solidFill>
              <a:latin typeface="+mn-lt"/>
            </a:endParaRPr>
          </a:p>
          <a:p>
            <a:pPr eaLnBrk="1" hangingPunct="1">
              <a:defRPr/>
            </a:pPr>
            <a:r>
              <a:rPr lang="sr-Latn-CS" sz="1600" b="0" dirty="0">
                <a:solidFill>
                  <a:srgbClr val="003399"/>
                </a:solidFill>
                <a:latin typeface="+mn-lt"/>
              </a:rPr>
              <a:t>Zapreminsko merilo – </a:t>
            </a:r>
          </a:p>
          <a:p>
            <a:pPr eaLnBrk="1" hangingPunct="1">
              <a:defRPr/>
            </a:pPr>
            <a:r>
              <a:rPr lang="sr-Latn-CS" sz="1600" b="0" dirty="0">
                <a:solidFill>
                  <a:srgbClr val="003399"/>
                </a:solidFill>
                <a:latin typeface="+mn-lt"/>
              </a:rPr>
              <a:t>Elektromagnetni princip</a:t>
            </a:r>
            <a:endParaRPr lang="en-US" sz="1600" b="0" dirty="0">
              <a:solidFill>
                <a:srgbClr val="003399"/>
              </a:solidFill>
              <a:latin typeface="+mn-lt"/>
            </a:endParaRPr>
          </a:p>
        </p:txBody>
      </p:sp>
      <p:pic>
        <p:nvPicPr>
          <p:cNvPr id="2" name="Picture 4">
            <a:extLst>
              <a:ext uri="{FF2B5EF4-FFF2-40B4-BE49-F238E27FC236}">
                <a16:creationId xmlns:a16="http://schemas.microsoft.com/office/drawing/2014/main" id="{84B5DF3C-441F-F90E-9429-D364E88F3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80206"/>
            <a:ext cx="8477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theme/theme1.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9048</TotalTime>
  <Words>1286</Words>
  <Application>Microsoft Office PowerPoint</Application>
  <PresentationFormat>On-screen Show (4:3)</PresentationFormat>
  <Paragraphs>287</Paragraphs>
  <Slides>33</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33</vt:i4>
      </vt:variant>
    </vt:vector>
  </HeadingPairs>
  <TitlesOfParts>
    <vt:vector size="47" baseType="lpstr">
      <vt:lpstr>Arial</vt:lpstr>
      <vt:lpstr>Calibri</vt:lpstr>
      <vt:lpstr>E+H Serif</vt:lpstr>
      <vt:lpstr>E+H Weidemann Com Book</vt:lpstr>
      <vt:lpstr>E+H Weidemann Com Medium</vt:lpstr>
      <vt:lpstr>Humnst777 BT</vt:lpstr>
      <vt:lpstr>Humnst777 Lt BT</vt:lpstr>
      <vt:lpstr>Times New Roman</vt:lpstr>
      <vt:lpstr>Verdana</vt:lpstr>
      <vt:lpstr>Wingdings</vt:lpstr>
      <vt:lpstr>1_Default Design</vt:lpstr>
      <vt:lpstr>Photo Editor-Foto</vt:lpstr>
      <vt:lpstr>Acrobat Document</vt:lpstr>
      <vt:lpstr>Photo Editor Photo</vt:lpstr>
      <vt:lpstr>PowerPoint Presentation</vt:lpstr>
      <vt:lpstr>PowerPoint Presentation</vt:lpstr>
      <vt:lpstr>Naši principali</vt:lpstr>
      <vt:lpstr>PowerPoint Presentation</vt:lpstr>
      <vt:lpstr>Proizvodni program E+H</vt:lpstr>
      <vt:lpstr>Portfolio uređaja za merenje nivoa...</vt:lpstr>
      <vt:lpstr>NIVO hidrostatičko merenje  </vt:lpstr>
      <vt:lpstr>Portfolio uređaja za merenje pritiska...</vt:lpstr>
      <vt:lpstr>PROTOK  merni principi</vt:lpstr>
      <vt:lpstr>PowerPoint Presentation</vt:lpstr>
      <vt:lpstr>PowerPoint Presentation</vt:lpstr>
      <vt:lpstr>Ultrazvučno merenje protoka  Clamp-on(na cevi)</vt:lpstr>
      <vt:lpstr>PowerPoint Presentation</vt:lpstr>
      <vt:lpstr>  ANALITIČKA MERENJA   Nova  Memosens tehnologija  </vt:lpstr>
      <vt:lpstr>Digital Memosens universal transmitter  CM442</vt:lpstr>
      <vt:lpstr>PowerPoint Presentation</vt:lpstr>
      <vt:lpstr>PowerPoint Presentation</vt:lpstr>
      <vt:lpstr>E+H applicator</vt:lpstr>
      <vt:lpstr>PowerPoint Presentation</vt:lpstr>
      <vt:lpstr>Zašto je Flygt lider na tržištu?</vt:lpstr>
      <vt:lpstr>Šta nas izdvaja od konkurencije?</vt:lpstr>
      <vt:lpstr>Primena Flygt pumpi</vt:lpstr>
      <vt:lpstr>   Serija 2000 </vt:lpstr>
      <vt:lpstr>PowerPoint Presentation</vt:lpstr>
      <vt:lpstr>PowerPoint Presentation</vt:lpstr>
      <vt:lpstr>Presek i osnovne prednosti pumpe 2600</vt:lpstr>
      <vt:lpstr>Serija 5000</vt:lpstr>
      <vt:lpstr>PowerPoint Presentation</vt:lpstr>
      <vt:lpstr>Primena Godwin pumpi</vt:lpstr>
      <vt:lpstr>PowerPoint Presentation</vt:lpstr>
      <vt:lpstr>PowerPoint Presentation</vt:lpstr>
      <vt:lpstr>Pitanja</vt:lpstr>
      <vt:lpstr>HVALA NA PAŽNJI </vt:lpstr>
    </vt:vector>
  </TitlesOfParts>
  <Company>Denison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Vukasin Dzelatovic</dc:creator>
  <cp:lastModifiedBy>Milan Radosavljevic</cp:lastModifiedBy>
  <cp:revision>453</cp:revision>
  <cp:lastPrinted>2016-03-28T11:05:19Z</cp:lastPrinted>
  <dcterms:created xsi:type="dcterms:W3CDTF">2006-02-27T21:23:29Z</dcterms:created>
  <dcterms:modified xsi:type="dcterms:W3CDTF">2023-10-12T09:32:04Z</dcterms:modified>
</cp:coreProperties>
</file>